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2" r:id="rId8"/>
    <p:sldId id="257" r:id="rId9"/>
    <p:sldId id="266" r:id="rId10"/>
    <p:sldId id="267" r:id="rId11"/>
    <p:sldId id="268" r:id="rId12"/>
    <p:sldId id="269" r:id="rId13"/>
    <p:sldId id="272" r:id="rId14"/>
    <p:sldId id="273" r:id="rId15"/>
    <p:sldId id="280" r:id="rId16"/>
    <p:sldId id="279" r:id="rId17"/>
    <p:sldId id="281" r:id="rId18"/>
    <p:sldId id="282" r:id="rId19"/>
    <p:sldId id="283" r:id="rId20"/>
    <p:sldId id="284" r:id="rId21"/>
    <p:sldId id="285" r:id="rId22"/>
    <p:sldId id="274" r:id="rId23"/>
    <p:sldId id="275" r:id="rId24"/>
    <p:sldId id="276" r:id="rId25"/>
    <p:sldId id="286" r:id="rId26"/>
    <p:sldId id="277" r:id="rId27"/>
    <p:sldId id="278" r:id="rId28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/>
    <p:restoredTop sz="94692"/>
  </p:normalViewPr>
  <p:slideViewPr>
    <p:cSldViewPr snapToGrid="0" snapToObjects="1">
      <p:cViewPr>
        <p:scale>
          <a:sx n="57" d="100"/>
          <a:sy n="57" d="100"/>
        </p:scale>
        <p:origin x="-965" y="-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.orlandi\Desktop\Bilancio%20Preventivo%202020\andamento_mutui_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orlandi\Desktop\Bilancio%20Preventivo%202020\Consuntivo%202018%20Graf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.orlandi\Desktop\Bilancio%20Preventivo%202020\Consuntivo%202018%20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Condensed" panose="020B0506020202020204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'bp 2020'!$F$3:$R$3</c:f>
              <c:numCache>
                <c:formatCode>0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 formatCode="General">
                  <c:v>2014</c:v>
                </c:pt>
                <c:pt idx="5" formatCode="General">
                  <c:v>2015</c:v>
                </c:pt>
                <c:pt idx="6" formatCode="General">
                  <c:v>2016</c:v>
                </c:pt>
                <c:pt idx="7" formatCode="General">
                  <c:v>2017</c:v>
                </c:pt>
                <c:pt idx="8" formatCode="General">
                  <c:v>2018</c:v>
                </c:pt>
                <c:pt idx="9" formatCode="General">
                  <c:v>2019</c:v>
                </c:pt>
                <c:pt idx="10" formatCode="General">
                  <c:v>2020</c:v>
                </c:pt>
                <c:pt idx="11" formatCode="General">
                  <c:v>2021</c:v>
                </c:pt>
                <c:pt idx="12" formatCode="General">
                  <c:v>2022</c:v>
                </c:pt>
              </c:numCache>
            </c:numRef>
          </c:cat>
          <c:val>
            <c:numRef>
              <c:f>'bp 2020'!$F$9:$R$9</c:f>
              <c:numCache>
                <c:formatCode>_-* #,##0_-;\-* #,##0_-;_-* "-"??_-;_-@_-</c:formatCode>
                <c:ptCount val="13"/>
                <c:pt idx="0">
                  <c:v>94746</c:v>
                </c:pt>
                <c:pt idx="1">
                  <c:v>88088</c:v>
                </c:pt>
                <c:pt idx="2">
                  <c:v>80651</c:v>
                </c:pt>
                <c:pt idx="3">
                  <c:v>73106</c:v>
                </c:pt>
                <c:pt idx="4">
                  <c:v>66753</c:v>
                </c:pt>
                <c:pt idx="5">
                  <c:v>60435</c:v>
                </c:pt>
                <c:pt idx="6">
                  <c:v>57338</c:v>
                </c:pt>
                <c:pt idx="7">
                  <c:v>50846</c:v>
                </c:pt>
                <c:pt idx="8">
                  <c:v>44836</c:v>
                </c:pt>
                <c:pt idx="9">
                  <c:v>40951</c:v>
                </c:pt>
                <c:pt idx="10">
                  <c:v>46234</c:v>
                </c:pt>
                <c:pt idx="11">
                  <c:v>41188</c:v>
                </c:pt>
                <c:pt idx="12">
                  <c:v>35959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B8-4055-8C3C-17201435AAA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3628288"/>
        <c:axId val="283630976"/>
      </c:lineChart>
      <c:catAx>
        <c:axId val="2836282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/>
                <a:ea typeface="+mn-ea"/>
                <a:cs typeface="+mn-cs"/>
              </a:defRPr>
            </a:pPr>
            <a:endParaRPr lang="it-IT"/>
          </a:p>
        </c:txPr>
        <c:crossAx val="283630976"/>
        <c:crosses val="autoZero"/>
        <c:auto val="1"/>
        <c:lblAlgn val="ctr"/>
        <c:lblOffset val="100"/>
        <c:noMultiLvlLbl val="0"/>
      </c:catAx>
      <c:valAx>
        <c:axId val="283630976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/>
                <a:ea typeface="+mn-ea"/>
                <a:cs typeface="+mn-cs"/>
              </a:defRPr>
            </a:pPr>
            <a:endParaRPr lang="it-IT"/>
          </a:p>
        </c:txPr>
        <c:crossAx val="2836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venir Next Condensed" panose="020B0506020202020204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'Accertamenti IMU'!$A$4:$A$9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'Accertamenti IMU'!$C$4:$C$9</c:f>
              <c:numCache>
                <c:formatCode>_-* #,##0_-;\-* #,##0_-;_-* "-"??_-;_-@_-</c:formatCode>
                <c:ptCount val="6"/>
                <c:pt idx="0">
                  <c:v>766820</c:v>
                </c:pt>
                <c:pt idx="1">
                  <c:v>921398</c:v>
                </c:pt>
                <c:pt idx="2">
                  <c:v>1713291.7</c:v>
                </c:pt>
                <c:pt idx="3">
                  <c:v>2385423</c:v>
                </c:pt>
                <c:pt idx="4">
                  <c:v>2124149</c:v>
                </c:pt>
                <c:pt idx="5">
                  <c:v>2184482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CC-4BD9-86CD-8874D45C00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684992"/>
        <c:axId val="233687680"/>
      </c:lineChart>
      <c:catAx>
        <c:axId val="23368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687680"/>
        <c:crosses val="autoZero"/>
        <c:auto val="1"/>
        <c:lblAlgn val="ctr"/>
        <c:lblOffset val="100"/>
        <c:noMultiLvlLbl val="0"/>
      </c:catAx>
      <c:valAx>
        <c:axId val="233687680"/>
        <c:scaling>
          <c:orientation val="minMax"/>
          <c:min val="50000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23368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venir Next Condensed" panose="020B0506020202020204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'Segnalazioni qualificate'!$A$3:$A$7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'Segnalazioni qualificate'!$B$3:$B$7</c:f>
              <c:numCache>
                <c:formatCode>_(* #,##0.00_);_(* \(#,##0.00\);_(* "-"??_);_(@_)</c:formatCode>
                <c:ptCount val="5"/>
                <c:pt idx="0">
                  <c:v>95614.03</c:v>
                </c:pt>
                <c:pt idx="1">
                  <c:v>30478.54</c:v>
                </c:pt>
                <c:pt idx="2">
                  <c:v>7997.56</c:v>
                </c:pt>
                <c:pt idx="3">
                  <c:v>69763.66</c:v>
                </c:pt>
                <c:pt idx="4">
                  <c:v>3053.34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17-4E97-AF69-1E4A3EF1D9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699968"/>
        <c:axId val="233731584"/>
      </c:barChart>
      <c:catAx>
        <c:axId val="2336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731584"/>
        <c:crosses val="autoZero"/>
        <c:auto val="1"/>
        <c:lblAlgn val="ctr"/>
        <c:lblOffset val="100"/>
        <c:noMultiLvlLbl val="0"/>
      </c:catAx>
      <c:valAx>
        <c:axId val="23373158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23369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venir Next Condensed" panose="020B0506020202020204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3CDC8-786A-4EDC-8E4E-C75F8FB81CC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5F4DCC-EBF9-40D4-B41E-72CBE72CFD96}">
      <dgm:prSet phldrT="[Testo]"/>
      <dgm:spPr/>
      <dgm:t>
        <a:bodyPr/>
        <a:lstStyle/>
        <a:p>
          <a:r>
            <a:rPr lang="it-IT" dirty="0">
              <a:latin typeface="Avenir Next Condensed" panose="020B0506020202020204"/>
            </a:rPr>
            <a:t>Sospensione mutui MEF</a:t>
          </a:r>
        </a:p>
      </dgm:t>
    </dgm:pt>
    <dgm:pt modelId="{3A97BA2D-1FC9-4BE2-8894-A433ECA8F85A}" type="parTrans" cxnId="{1B86437A-E623-445F-930E-94FD197AA0D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90BBE195-A1BF-4396-ACFD-E3C625ABE6B1}" type="sibTrans" cxnId="{1B86437A-E623-445F-930E-94FD197AA0D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56343966-7507-48DC-B43A-199E0E2DD644}">
      <dgm:prSet phldrT="[Testo]"/>
      <dgm:spPr/>
      <dgm:t>
        <a:bodyPr/>
        <a:lstStyle/>
        <a:p>
          <a:r>
            <a:rPr lang="it-IT" dirty="0">
              <a:latin typeface="Avenir Next Condensed" panose="020B0506020202020204"/>
            </a:rPr>
            <a:t>Sospensione del pagamento della quota capitale per il 2020</a:t>
          </a:r>
        </a:p>
      </dgm:t>
    </dgm:pt>
    <dgm:pt modelId="{7171D326-1CBA-464B-A26E-158AC587D3CD}" type="parTrans" cxnId="{0DDC9C1D-125D-49F6-8386-C27129B6397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8DC1C6B7-C203-4F3B-8FFC-B8C714240644}" type="sibTrans" cxnId="{0DDC9C1D-125D-49F6-8386-C27129B6397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996B7C3F-9525-4CB2-879A-4268A1C83CF6}">
      <dgm:prSet phldrT="[Testo]"/>
      <dgm:spPr/>
      <dgm:t>
        <a:bodyPr/>
        <a:lstStyle/>
        <a:p>
          <a:r>
            <a:rPr lang="it-IT" dirty="0">
              <a:latin typeface="Avenir Next Condensed" panose="020B0506020202020204"/>
            </a:rPr>
            <a:t>Rinegoziazione Mutui </a:t>
          </a:r>
          <a:br>
            <a:rPr lang="it-IT" dirty="0">
              <a:latin typeface="Avenir Next Condensed" panose="020B0506020202020204"/>
            </a:rPr>
          </a:br>
          <a:r>
            <a:rPr lang="it-IT" dirty="0">
              <a:latin typeface="Avenir Next Condensed" panose="020B0506020202020204"/>
            </a:rPr>
            <a:t>Cassa Depositi e Prestiti</a:t>
          </a:r>
        </a:p>
      </dgm:t>
    </dgm:pt>
    <dgm:pt modelId="{AA7D9A95-3753-48A0-A2FD-73071F1DCF46}" type="parTrans" cxnId="{259C72C3-EEC8-4648-9F7A-32BBCD146AEA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B3590B16-3CCF-41A5-8968-E63C00646D56}" type="sibTrans" cxnId="{259C72C3-EEC8-4648-9F7A-32BBCD146AEA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75927BDC-6365-4CBE-90B6-FB60D82F3AD0}">
      <dgm:prSet phldrT="[Testo]"/>
      <dgm:spPr/>
      <dgm:t>
        <a:bodyPr/>
        <a:lstStyle/>
        <a:p>
          <a:r>
            <a:rPr lang="it-IT" dirty="0">
              <a:latin typeface="Avenir Next Condensed" panose="020B0506020202020204"/>
            </a:rPr>
            <a:t>Rinegoziate 111 posizioni su 118 disponibili</a:t>
          </a:r>
        </a:p>
      </dgm:t>
    </dgm:pt>
    <dgm:pt modelId="{BD0EA829-15F9-44B2-AC0F-1D552DC0D453}" type="parTrans" cxnId="{F0657BB0-FB17-4777-B004-4833F9F8602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816AA338-A1B8-42A2-B048-DD7138B88E2A}" type="sibTrans" cxnId="{F0657BB0-FB17-4777-B004-4833F9F8602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38EC572D-25B3-46E4-ADFE-A8E4A1BA43C3}">
      <dgm:prSet phldrT="[Testo]"/>
      <dgm:spPr/>
      <dgm:t>
        <a:bodyPr/>
        <a:lstStyle/>
        <a:p>
          <a:r>
            <a:rPr lang="it-IT" dirty="0">
              <a:latin typeface="Avenir Next Condensed" panose="020B0506020202020204"/>
            </a:rPr>
            <a:t>Allungamento della scadenza al 2043 con tassi più bassi sul principio dell’equivalenza finanziaria</a:t>
          </a:r>
        </a:p>
      </dgm:t>
    </dgm:pt>
    <dgm:pt modelId="{521DF140-4B4C-4FB6-828F-8AB2B23F0392}" type="parTrans" cxnId="{091AB7E3-1D93-406A-BD0E-C0EA4E02F152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5C95D6BA-49B7-4AD9-A05C-4FEACCFDD51D}" type="sibTrans" cxnId="{091AB7E3-1D93-406A-BD0E-C0EA4E02F152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3C2291C1-B7ED-47EA-813E-33B24EAB6085}">
      <dgm:prSet phldrT="[Testo]"/>
      <dgm:spPr/>
      <dgm:t>
        <a:bodyPr/>
        <a:lstStyle/>
        <a:p>
          <a:r>
            <a:rPr lang="it-IT" dirty="0">
              <a:latin typeface="Avenir Next Condensed" panose="020B0506020202020204"/>
            </a:rPr>
            <a:t>Allungamento di 1 anno della scadenza a condizioni invariate</a:t>
          </a:r>
        </a:p>
      </dgm:t>
    </dgm:pt>
    <dgm:pt modelId="{79608F12-C450-470B-8822-DFB48E046B7B}" type="parTrans" cxnId="{2D40FAF5-D901-4D78-A13F-C783096B22DB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39BC41E0-15EC-44BB-A4FA-212DA83DD2C6}" type="sibTrans" cxnId="{2D40FAF5-D901-4D78-A13F-C783096B22DB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A78162AA-CBB9-47A5-B951-8834ADF98FF7}" type="pres">
      <dgm:prSet presAssocID="{6C23CDC8-786A-4EDC-8E4E-C75F8FB81CC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C6954E5-CA03-4BA7-B7E2-311AA41B57AF}" type="pres">
      <dgm:prSet presAssocID="{935F4DCC-EBF9-40D4-B41E-72CBE72CFD96}" presName="linNode" presStyleCnt="0"/>
      <dgm:spPr/>
    </dgm:pt>
    <dgm:pt modelId="{4434D41B-3502-4F8A-9B76-295E0A5E613B}" type="pres">
      <dgm:prSet presAssocID="{935F4DCC-EBF9-40D4-B41E-72CBE72CFD9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18DA2A-6017-4908-B5A7-4468D9EADA5A}" type="pres">
      <dgm:prSet presAssocID="{935F4DCC-EBF9-40D4-B41E-72CBE72CFD9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7BD45B-602C-4DEA-ADC0-436C343BCAD8}" type="pres">
      <dgm:prSet presAssocID="{90BBE195-A1BF-4396-ACFD-E3C625ABE6B1}" presName="spacing" presStyleCnt="0"/>
      <dgm:spPr/>
    </dgm:pt>
    <dgm:pt modelId="{9B428BAD-223E-48AC-B12E-F68D6D0CEA0F}" type="pres">
      <dgm:prSet presAssocID="{996B7C3F-9525-4CB2-879A-4268A1C83CF6}" presName="linNode" presStyleCnt="0"/>
      <dgm:spPr/>
    </dgm:pt>
    <dgm:pt modelId="{999359EA-4D77-446C-B9AF-387389A84C3E}" type="pres">
      <dgm:prSet presAssocID="{996B7C3F-9525-4CB2-879A-4268A1C83CF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BB0FBA-36A4-41DD-97C0-9A611F5E2C89}" type="pres">
      <dgm:prSet presAssocID="{996B7C3F-9525-4CB2-879A-4268A1C83CF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364BFB5-47A2-4631-BFF6-E648CA74D7F7}" type="presOf" srcId="{38EC572D-25B3-46E4-ADFE-A8E4A1BA43C3}" destId="{A8BB0FBA-36A4-41DD-97C0-9A611F5E2C89}" srcOrd="0" destOrd="1" presId="urn:microsoft.com/office/officeart/2005/8/layout/vList6"/>
    <dgm:cxn modelId="{F0657BB0-FB17-4777-B004-4833F9F8602C}" srcId="{996B7C3F-9525-4CB2-879A-4268A1C83CF6}" destId="{75927BDC-6365-4CBE-90B6-FB60D82F3AD0}" srcOrd="0" destOrd="0" parTransId="{BD0EA829-15F9-44B2-AC0F-1D552DC0D453}" sibTransId="{816AA338-A1B8-42A2-B048-DD7138B88E2A}"/>
    <dgm:cxn modelId="{1B86437A-E623-445F-930E-94FD197AA0DC}" srcId="{6C23CDC8-786A-4EDC-8E4E-C75F8FB81CC7}" destId="{935F4DCC-EBF9-40D4-B41E-72CBE72CFD96}" srcOrd="0" destOrd="0" parTransId="{3A97BA2D-1FC9-4BE2-8894-A433ECA8F85A}" sibTransId="{90BBE195-A1BF-4396-ACFD-E3C625ABE6B1}"/>
    <dgm:cxn modelId="{8852CCC4-8A31-48C2-997C-F4E7CE1D7D49}" type="presOf" srcId="{56343966-7507-48DC-B43A-199E0E2DD644}" destId="{2018DA2A-6017-4908-B5A7-4468D9EADA5A}" srcOrd="0" destOrd="0" presId="urn:microsoft.com/office/officeart/2005/8/layout/vList6"/>
    <dgm:cxn modelId="{10C8862C-34B7-4269-9592-6E2FFB00E204}" type="presOf" srcId="{75927BDC-6365-4CBE-90B6-FB60D82F3AD0}" destId="{A8BB0FBA-36A4-41DD-97C0-9A611F5E2C89}" srcOrd="0" destOrd="0" presId="urn:microsoft.com/office/officeart/2005/8/layout/vList6"/>
    <dgm:cxn modelId="{0DDC9C1D-125D-49F6-8386-C27129B6397C}" srcId="{935F4DCC-EBF9-40D4-B41E-72CBE72CFD96}" destId="{56343966-7507-48DC-B43A-199E0E2DD644}" srcOrd="0" destOrd="0" parTransId="{7171D326-1CBA-464B-A26E-158AC587D3CD}" sibTransId="{8DC1C6B7-C203-4F3B-8FFC-B8C714240644}"/>
    <dgm:cxn modelId="{D4166976-7FD6-415D-A141-3568183869F2}" type="presOf" srcId="{935F4DCC-EBF9-40D4-B41E-72CBE72CFD96}" destId="{4434D41B-3502-4F8A-9B76-295E0A5E613B}" srcOrd="0" destOrd="0" presId="urn:microsoft.com/office/officeart/2005/8/layout/vList6"/>
    <dgm:cxn modelId="{091AB7E3-1D93-406A-BD0E-C0EA4E02F152}" srcId="{996B7C3F-9525-4CB2-879A-4268A1C83CF6}" destId="{38EC572D-25B3-46E4-ADFE-A8E4A1BA43C3}" srcOrd="1" destOrd="0" parTransId="{521DF140-4B4C-4FB6-828F-8AB2B23F0392}" sibTransId="{5C95D6BA-49B7-4AD9-A05C-4FEACCFDD51D}"/>
    <dgm:cxn modelId="{E6618D7B-25B5-4265-9FD2-7B904924E123}" type="presOf" srcId="{6C23CDC8-786A-4EDC-8E4E-C75F8FB81CC7}" destId="{A78162AA-CBB9-47A5-B951-8834ADF98FF7}" srcOrd="0" destOrd="0" presId="urn:microsoft.com/office/officeart/2005/8/layout/vList6"/>
    <dgm:cxn modelId="{AADDE4B9-3F38-431D-A91D-5D61CB670F96}" type="presOf" srcId="{996B7C3F-9525-4CB2-879A-4268A1C83CF6}" destId="{999359EA-4D77-446C-B9AF-387389A84C3E}" srcOrd="0" destOrd="0" presId="urn:microsoft.com/office/officeart/2005/8/layout/vList6"/>
    <dgm:cxn modelId="{2D40FAF5-D901-4D78-A13F-C783096B22DB}" srcId="{935F4DCC-EBF9-40D4-B41E-72CBE72CFD96}" destId="{3C2291C1-B7ED-47EA-813E-33B24EAB6085}" srcOrd="1" destOrd="0" parTransId="{79608F12-C450-470B-8822-DFB48E046B7B}" sibTransId="{39BC41E0-15EC-44BB-A4FA-212DA83DD2C6}"/>
    <dgm:cxn modelId="{ADCC51CB-BC45-4346-89B5-85ACA6BD9B2D}" type="presOf" srcId="{3C2291C1-B7ED-47EA-813E-33B24EAB6085}" destId="{2018DA2A-6017-4908-B5A7-4468D9EADA5A}" srcOrd="0" destOrd="1" presId="urn:microsoft.com/office/officeart/2005/8/layout/vList6"/>
    <dgm:cxn modelId="{259C72C3-EEC8-4648-9F7A-32BBCD146AEA}" srcId="{6C23CDC8-786A-4EDC-8E4E-C75F8FB81CC7}" destId="{996B7C3F-9525-4CB2-879A-4268A1C83CF6}" srcOrd="1" destOrd="0" parTransId="{AA7D9A95-3753-48A0-A2FD-73071F1DCF46}" sibTransId="{B3590B16-3CCF-41A5-8968-E63C00646D56}"/>
    <dgm:cxn modelId="{45CC69E0-F15A-4EA6-8133-50453DFFD9F9}" type="presParOf" srcId="{A78162AA-CBB9-47A5-B951-8834ADF98FF7}" destId="{2C6954E5-CA03-4BA7-B7E2-311AA41B57AF}" srcOrd="0" destOrd="0" presId="urn:microsoft.com/office/officeart/2005/8/layout/vList6"/>
    <dgm:cxn modelId="{2A9FAEE6-70DC-4C42-8DE5-DCEE942ECB58}" type="presParOf" srcId="{2C6954E5-CA03-4BA7-B7E2-311AA41B57AF}" destId="{4434D41B-3502-4F8A-9B76-295E0A5E613B}" srcOrd="0" destOrd="0" presId="urn:microsoft.com/office/officeart/2005/8/layout/vList6"/>
    <dgm:cxn modelId="{AC7B87AC-C903-4BE0-B276-93FFB5BBAE75}" type="presParOf" srcId="{2C6954E5-CA03-4BA7-B7E2-311AA41B57AF}" destId="{2018DA2A-6017-4908-B5A7-4468D9EADA5A}" srcOrd="1" destOrd="0" presId="urn:microsoft.com/office/officeart/2005/8/layout/vList6"/>
    <dgm:cxn modelId="{B2EE10C5-DAD4-431A-B4CB-4BDE7BDC53ED}" type="presParOf" srcId="{A78162AA-CBB9-47A5-B951-8834ADF98FF7}" destId="{157BD45B-602C-4DEA-ADC0-436C343BCAD8}" srcOrd="1" destOrd="0" presId="urn:microsoft.com/office/officeart/2005/8/layout/vList6"/>
    <dgm:cxn modelId="{91216149-2273-4657-96A3-CE5C44442BCC}" type="presParOf" srcId="{A78162AA-CBB9-47A5-B951-8834ADF98FF7}" destId="{9B428BAD-223E-48AC-B12E-F68D6D0CEA0F}" srcOrd="2" destOrd="0" presId="urn:microsoft.com/office/officeart/2005/8/layout/vList6"/>
    <dgm:cxn modelId="{17C52B99-00C2-4955-9FD2-9C3DBF023D27}" type="presParOf" srcId="{9B428BAD-223E-48AC-B12E-F68D6D0CEA0F}" destId="{999359EA-4D77-446C-B9AF-387389A84C3E}" srcOrd="0" destOrd="0" presId="urn:microsoft.com/office/officeart/2005/8/layout/vList6"/>
    <dgm:cxn modelId="{1D5914A0-B5EF-4E82-B370-F90BE0118688}" type="presParOf" srcId="{9B428BAD-223E-48AC-B12E-F68D6D0CEA0F}" destId="{A8BB0FBA-36A4-41DD-97C0-9A611F5E2C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06ADA-D178-4184-8B93-6F05445F5FA0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5D861DB0-05E5-4F39-9370-9F1806B0864F}">
      <dgm:prSet phldrT="[Testo]"/>
      <dgm:spPr>
        <a:ln>
          <a:solidFill>
            <a:srgbClr val="FF0000"/>
          </a:solidFill>
        </a:ln>
      </dgm:spPr>
      <dgm:t>
        <a:bodyPr/>
        <a:lstStyle/>
        <a:p>
          <a:r>
            <a:rPr lang="it-IT" dirty="0">
              <a:latin typeface="Avenir Next Condensed" panose="020B0506020202020204"/>
            </a:rPr>
            <a:t>Euro 5.367.023</a:t>
          </a:r>
        </a:p>
      </dgm:t>
    </dgm:pt>
    <dgm:pt modelId="{C374533D-6638-40C5-9D54-286B13494205}" type="parTrans" cxnId="{6CCA13B3-ADA3-4520-AD48-D3BE993EE9D5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9F233E85-7842-426A-856F-5F9CB0DA3DBC}" type="sibTrans" cxnId="{6CCA13B3-ADA3-4520-AD48-D3BE993EE9D5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CCE178F6-5B1C-4424-A3A0-D49ECB784E5A}">
      <dgm:prSet phldrT="[Testo]"/>
      <dgm:spPr>
        <a:ln>
          <a:solidFill>
            <a:srgbClr val="92D050"/>
          </a:solidFill>
        </a:ln>
      </dgm:spPr>
      <dgm:t>
        <a:bodyPr/>
        <a:lstStyle/>
        <a:p>
          <a:r>
            <a:rPr lang="it-IT" dirty="0">
              <a:latin typeface="Avenir Next Condensed" panose="020B0506020202020204"/>
            </a:rPr>
            <a:t>Euro 5.161.932</a:t>
          </a:r>
        </a:p>
      </dgm:t>
    </dgm:pt>
    <dgm:pt modelId="{9E2CA05B-FB95-4AC5-BFC7-A63ED2391787}" type="parTrans" cxnId="{CA7713BA-DF24-4D9D-B03D-F83D2EAECD0D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70862177-37E0-4117-8EF6-D7B2E747766A}" type="sibTrans" cxnId="{CA7713BA-DF24-4D9D-B03D-F83D2EAECD0D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CABF599C-DFFA-47E4-B4DD-6B822BB0050B}" type="pres">
      <dgm:prSet presAssocID="{9D606ADA-D178-4184-8B93-6F05445F5F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2F638-5DD9-441A-9109-8BF1A98C55DC}" type="pres">
      <dgm:prSet presAssocID="{9D606ADA-D178-4184-8B93-6F05445F5FA0}" presName="divider" presStyleLbl="fgShp" presStyleIdx="0" presStyleCnt="1"/>
      <dgm:spPr>
        <a:solidFill>
          <a:schemeClr val="bg1">
            <a:lumMod val="75000"/>
          </a:schemeClr>
        </a:solidFill>
      </dgm:spPr>
    </dgm:pt>
    <dgm:pt modelId="{A5E6E0C5-ACBC-412A-B8EC-6D1319C535F1}" type="pres">
      <dgm:prSet presAssocID="{5D861DB0-05E5-4F39-9370-9F1806B0864F}" presName="downArrow" presStyleLbl="node1" presStyleIdx="0" presStyleCnt="2"/>
      <dgm:spPr>
        <a:solidFill>
          <a:srgbClr val="FF0000"/>
        </a:solidFill>
      </dgm:spPr>
    </dgm:pt>
    <dgm:pt modelId="{0A6F32DB-BF99-409B-99A3-2E663A53ADA4}" type="pres">
      <dgm:prSet presAssocID="{5D861DB0-05E5-4F39-9370-9F1806B0864F}" presName="downArrowText" presStyleLbl="revTx" presStyleIdx="0" presStyleCnt="2" custLinFactNeighborY="11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0BC72D-6E3D-4209-8CD7-69D5FBEAD066}" type="pres">
      <dgm:prSet presAssocID="{CCE178F6-5B1C-4424-A3A0-D49ECB784E5A}" presName="upArrow" presStyleLbl="node1" presStyleIdx="1" presStyleCnt="2"/>
      <dgm:spPr>
        <a:solidFill>
          <a:srgbClr val="92D050"/>
        </a:solidFill>
      </dgm:spPr>
    </dgm:pt>
    <dgm:pt modelId="{3C4553D5-09F7-4F35-88E2-1DC9A15479DB}" type="pres">
      <dgm:prSet presAssocID="{CCE178F6-5B1C-4424-A3A0-D49ECB784E5A}" presName="upArrowText" presStyleLbl="revTx" presStyleIdx="1" presStyleCnt="2" custLinFactNeighborY="-11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2C152F-FAB0-4F47-A7DD-67C51A13E449}" type="presOf" srcId="{5D861DB0-05E5-4F39-9370-9F1806B0864F}" destId="{0A6F32DB-BF99-409B-99A3-2E663A53ADA4}" srcOrd="0" destOrd="0" presId="urn:microsoft.com/office/officeart/2005/8/layout/arrow3"/>
    <dgm:cxn modelId="{CA7713BA-DF24-4D9D-B03D-F83D2EAECD0D}" srcId="{9D606ADA-D178-4184-8B93-6F05445F5FA0}" destId="{CCE178F6-5B1C-4424-A3A0-D49ECB784E5A}" srcOrd="1" destOrd="0" parTransId="{9E2CA05B-FB95-4AC5-BFC7-A63ED2391787}" sibTransId="{70862177-37E0-4117-8EF6-D7B2E747766A}"/>
    <dgm:cxn modelId="{169481A1-6E0E-4211-B941-05AB9C48A17B}" type="presOf" srcId="{9D606ADA-D178-4184-8B93-6F05445F5FA0}" destId="{CABF599C-DFFA-47E4-B4DD-6B822BB0050B}" srcOrd="0" destOrd="0" presId="urn:microsoft.com/office/officeart/2005/8/layout/arrow3"/>
    <dgm:cxn modelId="{6CCA13B3-ADA3-4520-AD48-D3BE993EE9D5}" srcId="{9D606ADA-D178-4184-8B93-6F05445F5FA0}" destId="{5D861DB0-05E5-4F39-9370-9F1806B0864F}" srcOrd="0" destOrd="0" parTransId="{C374533D-6638-40C5-9D54-286B13494205}" sibTransId="{9F233E85-7842-426A-856F-5F9CB0DA3DBC}"/>
    <dgm:cxn modelId="{E5070A0A-3818-4FFF-B10C-958B943EB166}" type="presOf" srcId="{CCE178F6-5B1C-4424-A3A0-D49ECB784E5A}" destId="{3C4553D5-09F7-4F35-88E2-1DC9A15479DB}" srcOrd="0" destOrd="0" presId="urn:microsoft.com/office/officeart/2005/8/layout/arrow3"/>
    <dgm:cxn modelId="{C29A202B-0056-4A01-80DB-25C292FDAD53}" type="presParOf" srcId="{CABF599C-DFFA-47E4-B4DD-6B822BB0050B}" destId="{BEB2F638-5DD9-441A-9109-8BF1A98C55DC}" srcOrd="0" destOrd="0" presId="urn:microsoft.com/office/officeart/2005/8/layout/arrow3"/>
    <dgm:cxn modelId="{37B2D274-59CF-4CB0-A3B6-C487AEC64C7B}" type="presParOf" srcId="{CABF599C-DFFA-47E4-B4DD-6B822BB0050B}" destId="{A5E6E0C5-ACBC-412A-B8EC-6D1319C535F1}" srcOrd="1" destOrd="0" presId="urn:microsoft.com/office/officeart/2005/8/layout/arrow3"/>
    <dgm:cxn modelId="{82CDCF71-7AC1-472B-A58E-AB295FA0553B}" type="presParOf" srcId="{CABF599C-DFFA-47E4-B4DD-6B822BB0050B}" destId="{0A6F32DB-BF99-409B-99A3-2E663A53ADA4}" srcOrd="2" destOrd="0" presId="urn:microsoft.com/office/officeart/2005/8/layout/arrow3"/>
    <dgm:cxn modelId="{47EB3C51-4ED0-4F82-AE59-F29DE5AA66B3}" type="presParOf" srcId="{CABF599C-DFFA-47E4-B4DD-6B822BB0050B}" destId="{B00BC72D-6E3D-4209-8CD7-69D5FBEAD066}" srcOrd="3" destOrd="0" presId="urn:microsoft.com/office/officeart/2005/8/layout/arrow3"/>
    <dgm:cxn modelId="{3D314E5B-C806-44CE-BD78-411569916BB7}" type="presParOf" srcId="{CABF599C-DFFA-47E4-B4DD-6B822BB0050B}" destId="{3C4553D5-09F7-4F35-88E2-1DC9A15479D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EEC60-DE2C-4803-92AE-E1CAE25070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36C4FE80-7762-402F-8E08-691F81451CB3}">
      <dgm:prSet phldrT="[Testo]"/>
      <dgm:spPr/>
      <dgm:t>
        <a:bodyPr/>
        <a:lstStyle/>
        <a:p>
          <a:r>
            <a:rPr lang="it-IT" dirty="0"/>
            <a:t>Fondo di solidarietà alimentare - Euro 268.270</a:t>
          </a:r>
        </a:p>
      </dgm:t>
    </dgm:pt>
    <dgm:pt modelId="{A30C4BEF-7D39-41B7-A10F-1D8D1C2B801D}" type="parTrans" cxnId="{F87EF289-5C46-4C37-BD87-8C049B2D24E6}">
      <dgm:prSet/>
      <dgm:spPr/>
      <dgm:t>
        <a:bodyPr/>
        <a:lstStyle/>
        <a:p>
          <a:endParaRPr lang="it-IT"/>
        </a:p>
      </dgm:t>
    </dgm:pt>
    <dgm:pt modelId="{CE36E408-4A2B-4B51-9D4B-B3E73D5EE4A1}" type="sibTrans" cxnId="{F87EF289-5C46-4C37-BD87-8C049B2D24E6}">
      <dgm:prSet/>
      <dgm:spPr/>
      <dgm:t>
        <a:bodyPr/>
        <a:lstStyle/>
        <a:p>
          <a:endParaRPr lang="it-IT"/>
        </a:p>
      </dgm:t>
    </dgm:pt>
    <dgm:pt modelId="{64F00228-A194-4751-B280-83BA5C89BDEE}">
      <dgm:prSet phldrT="[Testo]"/>
      <dgm:spPr/>
      <dgm:t>
        <a:bodyPr/>
        <a:lstStyle/>
        <a:p>
          <a:r>
            <a:rPr lang="it-IT" dirty="0"/>
            <a:t>Fondi complessivi DL Rilancio - Euro 2.820.000 (stima)</a:t>
          </a:r>
        </a:p>
      </dgm:t>
    </dgm:pt>
    <dgm:pt modelId="{7671FBC3-C905-4D50-9A57-045ED9BD0545}" type="parTrans" cxnId="{F71B476B-DD3E-49BF-A488-171C72167DBF}">
      <dgm:prSet/>
      <dgm:spPr/>
      <dgm:t>
        <a:bodyPr/>
        <a:lstStyle/>
        <a:p>
          <a:endParaRPr lang="it-IT"/>
        </a:p>
      </dgm:t>
    </dgm:pt>
    <dgm:pt modelId="{E87C4C37-79BA-40FC-B256-3270E5AEC8F4}" type="sibTrans" cxnId="{F71B476B-DD3E-49BF-A488-171C72167DBF}">
      <dgm:prSet/>
      <dgm:spPr/>
      <dgm:t>
        <a:bodyPr/>
        <a:lstStyle/>
        <a:p>
          <a:endParaRPr lang="it-IT"/>
        </a:p>
      </dgm:t>
    </dgm:pt>
    <dgm:pt modelId="{F91577A8-2C13-4DF1-9FD3-BC48E12839AC}">
      <dgm:prSet phldrT="[Testo]"/>
      <dgm:spPr/>
      <dgm:t>
        <a:bodyPr/>
        <a:lstStyle/>
        <a:p>
          <a:r>
            <a:rPr lang="it-IT" dirty="0"/>
            <a:t>Fondo disinfezione e sanificazione - Euro 72.524</a:t>
          </a:r>
        </a:p>
      </dgm:t>
    </dgm:pt>
    <dgm:pt modelId="{BCCA4A5A-1F12-45E7-AA89-8276C9C54C4B}" type="parTrans" cxnId="{3F55FB09-E625-4E4E-BC12-D4A5169C9615}">
      <dgm:prSet/>
      <dgm:spPr/>
      <dgm:t>
        <a:bodyPr/>
        <a:lstStyle/>
        <a:p>
          <a:endParaRPr lang="it-IT"/>
        </a:p>
      </dgm:t>
    </dgm:pt>
    <dgm:pt modelId="{C5482366-155E-4C2E-95C3-D1A3DB346107}" type="sibTrans" cxnId="{3F55FB09-E625-4E4E-BC12-D4A5169C9615}">
      <dgm:prSet/>
      <dgm:spPr/>
      <dgm:t>
        <a:bodyPr/>
        <a:lstStyle/>
        <a:p>
          <a:endParaRPr lang="it-IT"/>
        </a:p>
      </dgm:t>
    </dgm:pt>
    <dgm:pt modelId="{0F0034C8-44E7-4D15-A0C2-9CA3800F1658}">
      <dgm:prSet phldrT="[Testo]"/>
      <dgm:spPr/>
      <dgm:t>
        <a:bodyPr/>
        <a:lstStyle/>
        <a:p>
          <a:r>
            <a:rPr lang="it-IT" dirty="0"/>
            <a:t>Contributo regione per COVID-19 - Euro 16.500</a:t>
          </a:r>
        </a:p>
      </dgm:t>
    </dgm:pt>
    <dgm:pt modelId="{AF4EDD7B-125C-4949-8EF7-3B139C9438DB}" type="parTrans" cxnId="{686CF011-A075-4C9C-B643-C2EEA02483A4}">
      <dgm:prSet/>
      <dgm:spPr/>
      <dgm:t>
        <a:bodyPr/>
        <a:lstStyle/>
        <a:p>
          <a:endParaRPr lang="it-IT"/>
        </a:p>
      </dgm:t>
    </dgm:pt>
    <dgm:pt modelId="{139EFA90-FDCA-490D-ACED-22D9EFB41E8C}" type="sibTrans" cxnId="{686CF011-A075-4C9C-B643-C2EEA02483A4}">
      <dgm:prSet/>
      <dgm:spPr/>
      <dgm:t>
        <a:bodyPr/>
        <a:lstStyle/>
        <a:p>
          <a:endParaRPr lang="it-IT"/>
        </a:p>
      </dgm:t>
    </dgm:pt>
    <dgm:pt modelId="{87D42BAB-BD83-489A-99A8-01FAD87F3B92}">
      <dgm:prSet phldrT="[Testo]"/>
      <dgm:spPr/>
      <dgm:t>
        <a:bodyPr/>
        <a:lstStyle/>
        <a:p>
          <a:r>
            <a:rPr lang="it-IT" dirty="0"/>
            <a:t>Contributi da privati / donazioni - Euro 17.500</a:t>
          </a:r>
        </a:p>
      </dgm:t>
    </dgm:pt>
    <dgm:pt modelId="{2A50B11D-21F4-4129-B49C-D213C2770F5D}" type="parTrans" cxnId="{470387D1-0B98-422D-91D6-C935BD9AE125}">
      <dgm:prSet/>
      <dgm:spPr/>
      <dgm:t>
        <a:bodyPr/>
        <a:lstStyle/>
        <a:p>
          <a:endParaRPr lang="it-IT"/>
        </a:p>
      </dgm:t>
    </dgm:pt>
    <dgm:pt modelId="{A255F573-E27C-4E36-898F-8D368EE175F9}" type="sibTrans" cxnId="{470387D1-0B98-422D-91D6-C935BD9AE125}">
      <dgm:prSet/>
      <dgm:spPr/>
      <dgm:t>
        <a:bodyPr/>
        <a:lstStyle/>
        <a:p>
          <a:endParaRPr lang="it-IT"/>
        </a:p>
      </dgm:t>
    </dgm:pt>
    <dgm:pt modelId="{E0F72B8E-373B-4BF4-B0F0-E60CED9274E2}">
      <dgm:prSet phldrT="[Testo]"/>
      <dgm:spPr/>
      <dgm:t>
        <a:bodyPr/>
        <a:lstStyle/>
        <a:p>
          <a:r>
            <a:rPr lang="it-IT" dirty="0"/>
            <a:t>Contributo CAP HOLDING per COVID-19 - Euro 187.800</a:t>
          </a:r>
        </a:p>
      </dgm:t>
    </dgm:pt>
    <dgm:pt modelId="{B2615463-DF74-4B7B-A5D7-131119144EE8}" type="parTrans" cxnId="{FF3C7763-5329-471B-93A9-F6221BBF8BD5}">
      <dgm:prSet/>
      <dgm:spPr/>
      <dgm:t>
        <a:bodyPr/>
        <a:lstStyle/>
        <a:p>
          <a:endParaRPr lang="it-IT"/>
        </a:p>
      </dgm:t>
    </dgm:pt>
    <dgm:pt modelId="{002C90D9-6BEA-49B2-B504-DBBBF8BF0461}" type="sibTrans" cxnId="{FF3C7763-5329-471B-93A9-F6221BBF8BD5}">
      <dgm:prSet/>
      <dgm:spPr/>
      <dgm:t>
        <a:bodyPr/>
        <a:lstStyle/>
        <a:p>
          <a:endParaRPr lang="it-IT"/>
        </a:p>
      </dgm:t>
    </dgm:pt>
    <dgm:pt modelId="{9A9E0299-DB23-4180-B609-F407093E9AFD}">
      <dgm:prSet phldrT="[Testo]"/>
      <dgm:spPr/>
      <dgm:t>
        <a:bodyPr/>
        <a:lstStyle/>
        <a:p>
          <a:r>
            <a:rPr lang="it-IT" dirty="0"/>
            <a:t>Contributo Regione per investimenti - Euro 1.000.000</a:t>
          </a:r>
        </a:p>
      </dgm:t>
    </dgm:pt>
    <dgm:pt modelId="{C61A5435-29FE-49EB-9BBD-96290410185E}" type="parTrans" cxnId="{3CC0FEF5-6292-4687-ACB4-C294A3B1FD88}">
      <dgm:prSet/>
      <dgm:spPr/>
      <dgm:t>
        <a:bodyPr/>
        <a:lstStyle/>
        <a:p>
          <a:endParaRPr lang="it-IT"/>
        </a:p>
      </dgm:t>
    </dgm:pt>
    <dgm:pt modelId="{FFC4549A-386F-4747-9487-FDF9DB307DA9}" type="sibTrans" cxnId="{3CC0FEF5-6292-4687-ACB4-C294A3B1FD88}">
      <dgm:prSet/>
      <dgm:spPr/>
      <dgm:t>
        <a:bodyPr/>
        <a:lstStyle/>
        <a:p>
          <a:endParaRPr lang="it-IT"/>
        </a:p>
      </dgm:t>
    </dgm:pt>
    <dgm:pt modelId="{0EC2B877-DACE-497D-B70A-6635C8A696B2}" type="pres">
      <dgm:prSet presAssocID="{E4BEEC60-DE2C-4803-92AE-E1CAE25070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74FE67-C67D-4029-A9DA-E8950263F7DE}" type="pres">
      <dgm:prSet presAssocID="{E4BEEC60-DE2C-4803-92AE-E1CAE25070D9}" presName="Name1" presStyleCnt="0"/>
      <dgm:spPr/>
    </dgm:pt>
    <dgm:pt modelId="{C4F5A8AE-74FB-4D31-A2B4-834CF7045315}" type="pres">
      <dgm:prSet presAssocID="{E4BEEC60-DE2C-4803-92AE-E1CAE25070D9}" presName="cycle" presStyleCnt="0"/>
      <dgm:spPr/>
    </dgm:pt>
    <dgm:pt modelId="{CAEFD04B-FBB4-42B4-8A5D-D4E7C6757C3E}" type="pres">
      <dgm:prSet presAssocID="{E4BEEC60-DE2C-4803-92AE-E1CAE25070D9}" presName="srcNode" presStyleLbl="node1" presStyleIdx="0" presStyleCnt="7"/>
      <dgm:spPr/>
    </dgm:pt>
    <dgm:pt modelId="{F87DCEF2-2101-47C0-90B8-482063C3EC70}" type="pres">
      <dgm:prSet presAssocID="{E4BEEC60-DE2C-4803-92AE-E1CAE25070D9}" presName="conn" presStyleLbl="parChTrans1D2" presStyleIdx="0" presStyleCnt="1"/>
      <dgm:spPr/>
      <dgm:t>
        <a:bodyPr/>
        <a:lstStyle/>
        <a:p>
          <a:endParaRPr lang="it-IT"/>
        </a:p>
      </dgm:t>
    </dgm:pt>
    <dgm:pt modelId="{D3E89DD9-4F2C-489F-B3E2-08073920C7CA}" type="pres">
      <dgm:prSet presAssocID="{E4BEEC60-DE2C-4803-92AE-E1CAE25070D9}" presName="extraNode" presStyleLbl="node1" presStyleIdx="0" presStyleCnt="7"/>
      <dgm:spPr/>
    </dgm:pt>
    <dgm:pt modelId="{DC261951-3F94-4B23-854D-703992CF65E1}" type="pres">
      <dgm:prSet presAssocID="{E4BEEC60-DE2C-4803-92AE-E1CAE25070D9}" presName="dstNode" presStyleLbl="node1" presStyleIdx="0" presStyleCnt="7"/>
      <dgm:spPr/>
    </dgm:pt>
    <dgm:pt modelId="{AB4F52F0-CDCF-44EE-ABEE-25F3E3A6EF99}" type="pres">
      <dgm:prSet presAssocID="{36C4FE80-7762-402F-8E08-691F81451CB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8D54C3-A759-4E08-8E70-494CF64AAB0D}" type="pres">
      <dgm:prSet presAssocID="{36C4FE80-7762-402F-8E08-691F81451CB3}" presName="accent_1" presStyleCnt="0"/>
      <dgm:spPr/>
    </dgm:pt>
    <dgm:pt modelId="{9BA46E0A-38A1-4A35-A323-4E16A50B8F61}" type="pres">
      <dgm:prSet presAssocID="{36C4FE80-7762-402F-8E08-691F81451CB3}" presName="accentRepeatNode" presStyleLbl="solidFgAcc1" presStyleIdx="0" presStyleCnt="7"/>
      <dgm:spPr/>
    </dgm:pt>
    <dgm:pt modelId="{EC16F0A6-2E36-4613-8AF3-5C10DA895B23}" type="pres">
      <dgm:prSet presAssocID="{64F00228-A194-4751-B280-83BA5C89BDE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8D9682-CA25-450A-B12A-6E7D3C6D0FCF}" type="pres">
      <dgm:prSet presAssocID="{64F00228-A194-4751-B280-83BA5C89BDEE}" presName="accent_2" presStyleCnt="0"/>
      <dgm:spPr/>
    </dgm:pt>
    <dgm:pt modelId="{7D44C73C-1E9D-4DE8-81CD-BF8428A7E90E}" type="pres">
      <dgm:prSet presAssocID="{64F00228-A194-4751-B280-83BA5C89BDEE}" presName="accentRepeatNode" presStyleLbl="solidFgAcc1" presStyleIdx="1" presStyleCnt="7"/>
      <dgm:spPr/>
    </dgm:pt>
    <dgm:pt modelId="{EAB42EAC-7E5E-49B7-A070-6522DB1F95D4}" type="pres">
      <dgm:prSet presAssocID="{F91577A8-2C13-4DF1-9FD3-BC48E12839A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1918D8-6331-43E4-8B1F-A93A6809518D}" type="pres">
      <dgm:prSet presAssocID="{F91577A8-2C13-4DF1-9FD3-BC48E12839AC}" presName="accent_3" presStyleCnt="0"/>
      <dgm:spPr/>
    </dgm:pt>
    <dgm:pt modelId="{83E6D099-768F-46E8-BC9C-4157E8D48309}" type="pres">
      <dgm:prSet presAssocID="{F91577A8-2C13-4DF1-9FD3-BC48E12839AC}" presName="accentRepeatNode" presStyleLbl="solidFgAcc1" presStyleIdx="2" presStyleCnt="7"/>
      <dgm:spPr/>
    </dgm:pt>
    <dgm:pt modelId="{D7F0E8F4-08AE-4755-A114-2F6A6A8A8CC3}" type="pres">
      <dgm:prSet presAssocID="{0F0034C8-44E7-4D15-A0C2-9CA3800F165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B958F-87E3-4C17-955C-6EA69601D78C}" type="pres">
      <dgm:prSet presAssocID="{0F0034C8-44E7-4D15-A0C2-9CA3800F1658}" presName="accent_4" presStyleCnt="0"/>
      <dgm:spPr/>
    </dgm:pt>
    <dgm:pt modelId="{8B0778D8-3372-4FD7-8CB9-666558A6C8DB}" type="pres">
      <dgm:prSet presAssocID="{0F0034C8-44E7-4D15-A0C2-9CA3800F1658}" presName="accentRepeatNode" presStyleLbl="solidFgAcc1" presStyleIdx="3" presStyleCnt="7"/>
      <dgm:spPr/>
    </dgm:pt>
    <dgm:pt modelId="{A76179AB-D8F4-428B-B437-5A0E9E947E26}" type="pres">
      <dgm:prSet presAssocID="{87D42BAB-BD83-489A-99A8-01FAD87F3B9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DF4368-8DD5-4216-9C35-FF60FBF5BAF9}" type="pres">
      <dgm:prSet presAssocID="{87D42BAB-BD83-489A-99A8-01FAD87F3B92}" presName="accent_5" presStyleCnt="0"/>
      <dgm:spPr/>
    </dgm:pt>
    <dgm:pt modelId="{45BCE9C7-5858-4340-9EF6-74FEC2BA88FE}" type="pres">
      <dgm:prSet presAssocID="{87D42BAB-BD83-489A-99A8-01FAD87F3B92}" presName="accentRepeatNode" presStyleLbl="solidFgAcc1" presStyleIdx="4" presStyleCnt="7"/>
      <dgm:spPr/>
    </dgm:pt>
    <dgm:pt modelId="{D3B48FB2-1BBB-4F93-B82A-0BAB78FA9070}" type="pres">
      <dgm:prSet presAssocID="{E0F72B8E-373B-4BF4-B0F0-E60CED9274E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FAE7CD-159B-4611-AEC5-9FB7528969A8}" type="pres">
      <dgm:prSet presAssocID="{E0F72B8E-373B-4BF4-B0F0-E60CED9274E2}" presName="accent_6" presStyleCnt="0"/>
      <dgm:spPr/>
    </dgm:pt>
    <dgm:pt modelId="{9E90AB16-3A95-4AB9-B71B-D4B438AF6F10}" type="pres">
      <dgm:prSet presAssocID="{E0F72B8E-373B-4BF4-B0F0-E60CED9274E2}" presName="accentRepeatNode" presStyleLbl="solidFgAcc1" presStyleIdx="5" presStyleCnt="7"/>
      <dgm:spPr/>
    </dgm:pt>
    <dgm:pt modelId="{E1B49933-9393-4A3B-A6E7-334ECC7F0AFC}" type="pres">
      <dgm:prSet presAssocID="{9A9E0299-DB23-4180-B609-F407093E9AF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AE0902-7E34-4963-B896-C56B9AC9F987}" type="pres">
      <dgm:prSet presAssocID="{9A9E0299-DB23-4180-B609-F407093E9AFD}" presName="accent_7" presStyleCnt="0"/>
      <dgm:spPr/>
    </dgm:pt>
    <dgm:pt modelId="{C69295A7-466E-4335-80BC-E4B5B512EC2B}" type="pres">
      <dgm:prSet presAssocID="{9A9E0299-DB23-4180-B609-F407093E9AFD}" presName="accentRepeatNode" presStyleLbl="solidFgAcc1" presStyleIdx="6" presStyleCnt="7"/>
      <dgm:spPr/>
    </dgm:pt>
  </dgm:ptLst>
  <dgm:cxnLst>
    <dgm:cxn modelId="{0EC3ED87-B6F4-45F6-AC07-D4CB99BA44FA}" type="presOf" srcId="{F91577A8-2C13-4DF1-9FD3-BC48E12839AC}" destId="{EAB42EAC-7E5E-49B7-A070-6522DB1F95D4}" srcOrd="0" destOrd="0" presId="urn:microsoft.com/office/officeart/2008/layout/VerticalCurvedList"/>
    <dgm:cxn modelId="{686CF011-A075-4C9C-B643-C2EEA02483A4}" srcId="{E4BEEC60-DE2C-4803-92AE-E1CAE25070D9}" destId="{0F0034C8-44E7-4D15-A0C2-9CA3800F1658}" srcOrd="3" destOrd="0" parTransId="{AF4EDD7B-125C-4949-8EF7-3B139C9438DB}" sibTransId="{139EFA90-FDCA-490D-ACED-22D9EFB41E8C}"/>
    <dgm:cxn modelId="{3F55FB09-E625-4E4E-BC12-D4A5169C9615}" srcId="{E4BEEC60-DE2C-4803-92AE-E1CAE25070D9}" destId="{F91577A8-2C13-4DF1-9FD3-BC48E12839AC}" srcOrd="2" destOrd="0" parTransId="{BCCA4A5A-1F12-45E7-AA89-8276C9C54C4B}" sibTransId="{C5482366-155E-4C2E-95C3-D1A3DB346107}"/>
    <dgm:cxn modelId="{FF3C7763-5329-471B-93A9-F6221BBF8BD5}" srcId="{E4BEEC60-DE2C-4803-92AE-E1CAE25070D9}" destId="{E0F72B8E-373B-4BF4-B0F0-E60CED9274E2}" srcOrd="5" destOrd="0" parTransId="{B2615463-DF74-4B7B-A5D7-131119144EE8}" sibTransId="{002C90D9-6BEA-49B2-B504-DBBBF8BF0461}"/>
    <dgm:cxn modelId="{06853343-D6E1-48CF-BFA5-E6EBE1A2EA7A}" type="presOf" srcId="{9A9E0299-DB23-4180-B609-F407093E9AFD}" destId="{E1B49933-9393-4A3B-A6E7-334ECC7F0AFC}" srcOrd="0" destOrd="0" presId="urn:microsoft.com/office/officeart/2008/layout/VerticalCurvedList"/>
    <dgm:cxn modelId="{89D7A7A1-D63F-4778-8443-7DB7C8C06FEC}" type="presOf" srcId="{64F00228-A194-4751-B280-83BA5C89BDEE}" destId="{EC16F0A6-2E36-4613-8AF3-5C10DA895B23}" srcOrd="0" destOrd="0" presId="urn:microsoft.com/office/officeart/2008/layout/VerticalCurvedList"/>
    <dgm:cxn modelId="{3CC0FEF5-6292-4687-ACB4-C294A3B1FD88}" srcId="{E4BEEC60-DE2C-4803-92AE-E1CAE25070D9}" destId="{9A9E0299-DB23-4180-B609-F407093E9AFD}" srcOrd="6" destOrd="0" parTransId="{C61A5435-29FE-49EB-9BBD-96290410185E}" sibTransId="{FFC4549A-386F-4747-9487-FDF9DB307DA9}"/>
    <dgm:cxn modelId="{F87EF289-5C46-4C37-BD87-8C049B2D24E6}" srcId="{E4BEEC60-DE2C-4803-92AE-E1CAE25070D9}" destId="{36C4FE80-7762-402F-8E08-691F81451CB3}" srcOrd="0" destOrd="0" parTransId="{A30C4BEF-7D39-41B7-A10F-1D8D1C2B801D}" sibTransId="{CE36E408-4A2B-4B51-9D4B-B3E73D5EE4A1}"/>
    <dgm:cxn modelId="{F71B476B-DD3E-49BF-A488-171C72167DBF}" srcId="{E4BEEC60-DE2C-4803-92AE-E1CAE25070D9}" destId="{64F00228-A194-4751-B280-83BA5C89BDEE}" srcOrd="1" destOrd="0" parTransId="{7671FBC3-C905-4D50-9A57-045ED9BD0545}" sibTransId="{E87C4C37-79BA-40FC-B256-3270E5AEC8F4}"/>
    <dgm:cxn modelId="{14C27312-DC47-4552-B05F-7F2257AD2953}" type="presOf" srcId="{87D42BAB-BD83-489A-99A8-01FAD87F3B92}" destId="{A76179AB-D8F4-428B-B437-5A0E9E947E26}" srcOrd="0" destOrd="0" presId="urn:microsoft.com/office/officeart/2008/layout/VerticalCurvedList"/>
    <dgm:cxn modelId="{FA1ACEFD-2574-41C4-8B23-B3AC347DBAF2}" type="presOf" srcId="{CE36E408-4A2B-4B51-9D4B-B3E73D5EE4A1}" destId="{F87DCEF2-2101-47C0-90B8-482063C3EC70}" srcOrd="0" destOrd="0" presId="urn:microsoft.com/office/officeart/2008/layout/VerticalCurvedList"/>
    <dgm:cxn modelId="{170871DC-FFB3-45A2-B1A7-4436E874D02F}" type="presOf" srcId="{E0F72B8E-373B-4BF4-B0F0-E60CED9274E2}" destId="{D3B48FB2-1BBB-4F93-B82A-0BAB78FA9070}" srcOrd="0" destOrd="0" presId="urn:microsoft.com/office/officeart/2008/layout/VerticalCurvedList"/>
    <dgm:cxn modelId="{4589936A-37ED-45F8-BDA2-853AC6ADB750}" type="presOf" srcId="{36C4FE80-7762-402F-8E08-691F81451CB3}" destId="{AB4F52F0-CDCF-44EE-ABEE-25F3E3A6EF99}" srcOrd="0" destOrd="0" presId="urn:microsoft.com/office/officeart/2008/layout/VerticalCurvedList"/>
    <dgm:cxn modelId="{BCD6E0F3-FB78-4278-B1BE-4C03ABCEFB3B}" type="presOf" srcId="{0F0034C8-44E7-4D15-A0C2-9CA3800F1658}" destId="{D7F0E8F4-08AE-4755-A114-2F6A6A8A8CC3}" srcOrd="0" destOrd="0" presId="urn:microsoft.com/office/officeart/2008/layout/VerticalCurvedList"/>
    <dgm:cxn modelId="{470387D1-0B98-422D-91D6-C935BD9AE125}" srcId="{E4BEEC60-DE2C-4803-92AE-E1CAE25070D9}" destId="{87D42BAB-BD83-489A-99A8-01FAD87F3B92}" srcOrd="4" destOrd="0" parTransId="{2A50B11D-21F4-4129-B49C-D213C2770F5D}" sibTransId="{A255F573-E27C-4E36-898F-8D368EE175F9}"/>
    <dgm:cxn modelId="{0629490A-F8B9-4019-983D-09F861C0913D}" type="presOf" srcId="{E4BEEC60-DE2C-4803-92AE-E1CAE25070D9}" destId="{0EC2B877-DACE-497D-B70A-6635C8A696B2}" srcOrd="0" destOrd="0" presId="urn:microsoft.com/office/officeart/2008/layout/VerticalCurvedList"/>
    <dgm:cxn modelId="{5F447806-CB37-45F3-B314-643D42C99009}" type="presParOf" srcId="{0EC2B877-DACE-497D-B70A-6635C8A696B2}" destId="{EB74FE67-C67D-4029-A9DA-E8950263F7DE}" srcOrd="0" destOrd="0" presId="urn:microsoft.com/office/officeart/2008/layout/VerticalCurvedList"/>
    <dgm:cxn modelId="{AE9B4F50-BD64-4ADE-B2AD-AFF920096286}" type="presParOf" srcId="{EB74FE67-C67D-4029-A9DA-E8950263F7DE}" destId="{C4F5A8AE-74FB-4D31-A2B4-834CF7045315}" srcOrd="0" destOrd="0" presId="urn:microsoft.com/office/officeart/2008/layout/VerticalCurvedList"/>
    <dgm:cxn modelId="{3D4D8423-EEB5-4311-8537-FE1FB29730D3}" type="presParOf" srcId="{C4F5A8AE-74FB-4D31-A2B4-834CF7045315}" destId="{CAEFD04B-FBB4-42B4-8A5D-D4E7C6757C3E}" srcOrd="0" destOrd="0" presId="urn:microsoft.com/office/officeart/2008/layout/VerticalCurvedList"/>
    <dgm:cxn modelId="{75DAD276-0BFA-424A-B985-85224997487A}" type="presParOf" srcId="{C4F5A8AE-74FB-4D31-A2B4-834CF7045315}" destId="{F87DCEF2-2101-47C0-90B8-482063C3EC70}" srcOrd="1" destOrd="0" presId="urn:microsoft.com/office/officeart/2008/layout/VerticalCurvedList"/>
    <dgm:cxn modelId="{D62E110C-A1E7-494B-A751-BEDB868AE608}" type="presParOf" srcId="{C4F5A8AE-74FB-4D31-A2B4-834CF7045315}" destId="{D3E89DD9-4F2C-489F-B3E2-08073920C7CA}" srcOrd="2" destOrd="0" presId="urn:microsoft.com/office/officeart/2008/layout/VerticalCurvedList"/>
    <dgm:cxn modelId="{133B05EA-A531-4991-87DD-56EDA0B909EB}" type="presParOf" srcId="{C4F5A8AE-74FB-4D31-A2B4-834CF7045315}" destId="{DC261951-3F94-4B23-854D-703992CF65E1}" srcOrd="3" destOrd="0" presId="urn:microsoft.com/office/officeart/2008/layout/VerticalCurvedList"/>
    <dgm:cxn modelId="{3B111E39-71CB-4C90-84BF-9D6404D5DDDA}" type="presParOf" srcId="{EB74FE67-C67D-4029-A9DA-E8950263F7DE}" destId="{AB4F52F0-CDCF-44EE-ABEE-25F3E3A6EF99}" srcOrd="1" destOrd="0" presId="urn:microsoft.com/office/officeart/2008/layout/VerticalCurvedList"/>
    <dgm:cxn modelId="{A502E29F-001B-4826-A2A3-3523F6542B65}" type="presParOf" srcId="{EB74FE67-C67D-4029-A9DA-E8950263F7DE}" destId="{BF8D54C3-A759-4E08-8E70-494CF64AAB0D}" srcOrd="2" destOrd="0" presId="urn:microsoft.com/office/officeart/2008/layout/VerticalCurvedList"/>
    <dgm:cxn modelId="{494B8442-9BA4-42DD-837D-49C76066BD07}" type="presParOf" srcId="{BF8D54C3-A759-4E08-8E70-494CF64AAB0D}" destId="{9BA46E0A-38A1-4A35-A323-4E16A50B8F61}" srcOrd="0" destOrd="0" presId="urn:microsoft.com/office/officeart/2008/layout/VerticalCurvedList"/>
    <dgm:cxn modelId="{05FD8E4F-4C72-40F9-B439-44469847FCF8}" type="presParOf" srcId="{EB74FE67-C67D-4029-A9DA-E8950263F7DE}" destId="{EC16F0A6-2E36-4613-8AF3-5C10DA895B23}" srcOrd="3" destOrd="0" presId="urn:microsoft.com/office/officeart/2008/layout/VerticalCurvedList"/>
    <dgm:cxn modelId="{028F9C9A-9ED1-476C-8F05-BB24EB1A3711}" type="presParOf" srcId="{EB74FE67-C67D-4029-A9DA-E8950263F7DE}" destId="{528D9682-CA25-450A-B12A-6E7D3C6D0FCF}" srcOrd="4" destOrd="0" presId="urn:microsoft.com/office/officeart/2008/layout/VerticalCurvedList"/>
    <dgm:cxn modelId="{275C64A9-EFAF-427E-98AD-51CC655077EC}" type="presParOf" srcId="{528D9682-CA25-450A-B12A-6E7D3C6D0FCF}" destId="{7D44C73C-1E9D-4DE8-81CD-BF8428A7E90E}" srcOrd="0" destOrd="0" presId="urn:microsoft.com/office/officeart/2008/layout/VerticalCurvedList"/>
    <dgm:cxn modelId="{90442CBA-8ADC-4C6F-AB13-7D572098011F}" type="presParOf" srcId="{EB74FE67-C67D-4029-A9DA-E8950263F7DE}" destId="{EAB42EAC-7E5E-49B7-A070-6522DB1F95D4}" srcOrd="5" destOrd="0" presId="urn:microsoft.com/office/officeart/2008/layout/VerticalCurvedList"/>
    <dgm:cxn modelId="{DA9D543A-1674-4588-B59E-14808A38650F}" type="presParOf" srcId="{EB74FE67-C67D-4029-A9DA-E8950263F7DE}" destId="{221918D8-6331-43E4-8B1F-A93A6809518D}" srcOrd="6" destOrd="0" presId="urn:microsoft.com/office/officeart/2008/layout/VerticalCurvedList"/>
    <dgm:cxn modelId="{8A826652-DC1E-4A99-B4DA-A12EAB480BD8}" type="presParOf" srcId="{221918D8-6331-43E4-8B1F-A93A6809518D}" destId="{83E6D099-768F-46E8-BC9C-4157E8D48309}" srcOrd="0" destOrd="0" presId="urn:microsoft.com/office/officeart/2008/layout/VerticalCurvedList"/>
    <dgm:cxn modelId="{A3E77135-13C5-4127-8645-296F5043AB64}" type="presParOf" srcId="{EB74FE67-C67D-4029-A9DA-E8950263F7DE}" destId="{D7F0E8F4-08AE-4755-A114-2F6A6A8A8CC3}" srcOrd="7" destOrd="0" presId="urn:microsoft.com/office/officeart/2008/layout/VerticalCurvedList"/>
    <dgm:cxn modelId="{A9BDF7EF-FB73-4668-A15F-25511A0478BE}" type="presParOf" srcId="{EB74FE67-C67D-4029-A9DA-E8950263F7DE}" destId="{7A3B958F-87E3-4C17-955C-6EA69601D78C}" srcOrd="8" destOrd="0" presId="urn:microsoft.com/office/officeart/2008/layout/VerticalCurvedList"/>
    <dgm:cxn modelId="{2842136E-1A1F-4FCE-B81C-05F3F317336C}" type="presParOf" srcId="{7A3B958F-87E3-4C17-955C-6EA69601D78C}" destId="{8B0778D8-3372-4FD7-8CB9-666558A6C8DB}" srcOrd="0" destOrd="0" presId="urn:microsoft.com/office/officeart/2008/layout/VerticalCurvedList"/>
    <dgm:cxn modelId="{FD75F956-CD9A-4827-97ED-F0A098506E7D}" type="presParOf" srcId="{EB74FE67-C67D-4029-A9DA-E8950263F7DE}" destId="{A76179AB-D8F4-428B-B437-5A0E9E947E26}" srcOrd="9" destOrd="0" presId="urn:microsoft.com/office/officeart/2008/layout/VerticalCurvedList"/>
    <dgm:cxn modelId="{2FB327F3-2A11-4866-9A80-A60902440710}" type="presParOf" srcId="{EB74FE67-C67D-4029-A9DA-E8950263F7DE}" destId="{10DF4368-8DD5-4216-9C35-FF60FBF5BAF9}" srcOrd="10" destOrd="0" presId="urn:microsoft.com/office/officeart/2008/layout/VerticalCurvedList"/>
    <dgm:cxn modelId="{03E5FD51-813E-4C3E-A704-41E7F68A08EB}" type="presParOf" srcId="{10DF4368-8DD5-4216-9C35-FF60FBF5BAF9}" destId="{45BCE9C7-5858-4340-9EF6-74FEC2BA88FE}" srcOrd="0" destOrd="0" presId="urn:microsoft.com/office/officeart/2008/layout/VerticalCurvedList"/>
    <dgm:cxn modelId="{6F85898C-FD97-46B2-B316-CF3CC9C91FD7}" type="presParOf" srcId="{EB74FE67-C67D-4029-A9DA-E8950263F7DE}" destId="{D3B48FB2-1BBB-4F93-B82A-0BAB78FA9070}" srcOrd="11" destOrd="0" presId="urn:microsoft.com/office/officeart/2008/layout/VerticalCurvedList"/>
    <dgm:cxn modelId="{F1DF3758-93B4-4BEB-89AD-DD531C1FE55C}" type="presParOf" srcId="{EB74FE67-C67D-4029-A9DA-E8950263F7DE}" destId="{BEFAE7CD-159B-4611-AEC5-9FB7528969A8}" srcOrd="12" destOrd="0" presId="urn:microsoft.com/office/officeart/2008/layout/VerticalCurvedList"/>
    <dgm:cxn modelId="{71F10F49-2816-417C-BC3D-E303B3195952}" type="presParOf" srcId="{BEFAE7CD-159B-4611-AEC5-9FB7528969A8}" destId="{9E90AB16-3A95-4AB9-B71B-D4B438AF6F10}" srcOrd="0" destOrd="0" presId="urn:microsoft.com/office/officeart/2008/layout/VerticalCurvedList"/>
    <dgm:cxn modelId="{EF1E74B8-AB7D-4446-93A1-F6DC80DE540C}" type="presParOf" srcId="{EB74FE67-C67D-4029-A9DA-E8950263F7DE}" destId="{E1B49933-9393-4A3B-A6E7-334ECC7F0AFC}" srcOrd="13" destOrd="0" presId="urn:microsoft.com/office/officeart/2008/layout/VerticalCurvedList"/>
    <dgm:cxn modelId="{69BD5E4C-E58A-476C-A2A9-C6CFEBFB3CF2}" type="presParOf" srcId="{EB74FE67-C67D-4029-A9DA-E8950263F7DE}" destId="{E6AE0902-7E34-4963-B896-C56B9AC9F987}" srcOrd="14" destOrd="0" presId="urn:microsoft.com/office/officeart/2008/layout/VerticalCurvedList"/>
    <dgm:cxn modelId="{928CCAAA-196E-48A6-8162-C1487EECE401}" type="presParOf" srcId="{E6AE0902-7E34-4963-B896-C56B9AC9F987}" destId="{C69295A7-466E-4335-80BC-E4B5B512EC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63C76-FD43-4A7E-82AA-3D48D796B3D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40AF7F4A-08B5-40FF-9040-D28F550417C7}">
      <dgm:prSet phldrT="[Testo]" custT="1"/>
      <dgm:spPr/>
      <dgm:t>
        <a:bodyPr/>
        <a:lstStyle/>
        <a:p>
          <a:r>
            <a:rPr lang="it-IT" sz="2400" b="1" dirty="0">
              <a:latin typeface="Avenir Next Condensed" panose="020B0506020202020204"/>
            </a:rPr>
            <a:t>Euro 3.382.594</a:t>
          </a:r>
          <a:br>
            <a:rPr lang="it-IT" sz="2400" b="1" dirty="0">
              <a:latin typeface="Avenir Next Condensed" panose="020B0506020202020204"/>
            </a:rPr>
          </a:br>
          <a:r>
            <a:rPr lang="it-IT" sz="2400" b="1" dirty="0">
              <a:latin typeface="Avenir Next Condensed" panose="020B0506020202020204"/>
            </a:rPr>
            <a:t>Corrente</a:t>
          </a:r>
        </a:p>
      </dgm:t>
    </dgm:pt>
    <dgm:pt modelId="{82A6A01E-3C1B-4F09-A15A-56CA5FFB8A5E}" type="parTrans" cxnId="{8292DE24-D3BA-41BB-8206-C2E51C99EBE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20488CE8-1EA3-4640-8C3A-E36941C3FFF4}" type="sibTrans" cxnId="{8292DE24-D3BA-41BB-8206-C2E51C99EBEC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236710F2-54F9-4A10-964A-B22F74A14204}">
      <dgm:prSet phldrT="[Testo]" custT="1"/>
      <dgm:spPr/>
      <dgm:t>
        <a:bodyPr/>
        <a:lstStyle/>
        <a:p>
          <a:r>
            <a:rPr lang="it-IT" sz="2400" b="1" dirty="0">
              <a:latin typeface="Avenir Next Condensed" panose="020B0506020202020204"/>
            </a:rPr>
            <a:t>Euro 1.000.000</a:t>
          </a:r>
          <a:br>
            <a:rPr lang="it-IT" sz="2400" b="1" dirty="0">
              <a:latin typeface="Avenir Next Condensed" panose="020B0506020202020204"/>
            </a:rPr>
          </a:br>
          <a:r>
            <a:rPr lang="it-IT" sz="2400" b="1" dirty="0">
              <a:latin typeface="Avenir Next Condensed" panose="020B0506020202020204"/>
            </a:rPr>
            <a:t>Capitale</a:t>
          </a:r>
        </a:p>
      </dgm:t>
    </dgm:pt>
    <dgm:pt modelId="{F9B18495-39E7-4016-A2DE-B662FDC8F6A9}" type="parTrans" cxnId="{6427AD25-DCAB-416D-AE20-7F03909AB1E1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07F3776E-15F5-4240-B89C-0CDE4D2C87F0}" type="sibTrans" cxnId="{6427AD25-DCAB-416D-AE20-7F03909AB1E1}">
      <dgm:prSet/>
      <dgm:spPr/>
      <dgm:t>
        <a:bodyPr/>
        <a:lstStyle/>
        <a:p>
          <a:endParaRPr lang="it-IT">
            <a:latin typeface="Avenir Next Condensed" panose="020B0506020202020204"/>
          </a:endParaRPr>
        </a:p>
      </dgm:t>
    </dgm:pt>
    <dgm:pt modelId="{323F2376-DEE2-4A0C-971E-F18DF63EADC7}" type="pres">
      <dgm:prSet presAssocID="{B6663C76-FD43-4A7E-82AA-3D48D796B3D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562F9C1-2824-4D01-A860-E3D15AD7C935}" type="pres">
      <dgm:prSet presAssocID="{40AF7F4A-08B5-40FF-9040-D28F550417C7}" presName="Accent1" presStyleCnt="0"/>
      <dgm:spPr/>
    </dgm:pt>
    <dgm:pt modelId="{0F8A6D72-899A-4548-9C79-43A6B9B0BFA4}" type="pres">
      <dgm:prSet presAssocID="{40AF7F4A-08B5-40FF-9040-D28F550417C7}" presName="Accent" presStyleLbl="node1" presStyleIdx="0" presStyleCnt="2"/>
      <dgm:spPr/>
    </dgm:pt>
    <dgm:pt modelId="{9E333E66-A6DF-4982-9713-15C3E29E0A21}" type="pres">
      <dgm:prSet presAssocID="{40AF7F4A-08B5-40FF-9040-D28F550417C7}" presName="Parent1" presStyleLbl="revTx" presStyleIdx="0" presStyleCnt="2" custScaleY="132980" custLinFactNeighborY="-142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727C2D-72A7-405D-94C4-02A9A0B34D6A}" type="pres">
      <dgm:prSet presAssocID="{236710F2-54F9-4A10-964A-B22F74A14204}" presName="Accent2" presStyleCnt="0"/>
      <dgm:spPr/>
    </dgm:pt>
    <dgm:pt modelId="{FDD4868C-EF18-46C7-8D1D-730D6B3803EB}" type="pres">
      <dgm:prSet presAssocID="{236710F2-54F9-4A10-964A-B22F74A14204}" presName="Accent" presStyleLbl="node1" presStyleIdx="1" presStyleCnt="2"/>
      <dgm:spPr/>
    </dgm:pt>
    <dgm:pt modelId="{1B96B5F9-11AB-4D21-9A73-8E7750CB67A9}" type="pres">
      <dgm:prSet presAssocID="{236710F2-54F9-4A10-964A-B22F74A14204}" presName="Parent2" presStyleLbl="revTx" presStyleIdx="1" presStyleCnt="2" custScaleY="1466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27AD25-DCAB-416D-AE20-7F03909AB1E1}" srcId="{B6663C76-FD43-4A7E-82AA-3D48D796B3D0}" destId="{236710F2-54F9-4A10-964A-B22F74A14204}" srcOrd="1" destOrd="0" parTransId="{F9B18495-39E7-4016-A2DE-B662FDC8F6A9}" sibTransId="{07F3776E-15F5-4240-B89C-0CDE4D2C87F0}"/>
    <dgm:cxn modelId="{3105338D-684B-4C8B-A1ED-1795FB1BA746}" type="presOf" srcId="{40AF7F4A-08B5-40FF-9040-D28F550417C7}" destId="{9E333E66-A6DF-4982-9713-15C3E29E0A21}" srcOrd="0" destOrd="0" presId="urn:microsoft.com/office/officeart/2009/layout/CircleArrowProcess"/>
    <dgm:cxn modelId="{8292DE24-D3BA-41BB-8206-C2E51C99EBEC}" srcId="{B6663C76-FD43-4A7E-82AA-3D48D796B3D0}" destId="{40AF7F4A-08B5-40FF-9040-D28F550417C7}" srcOrd="0" destOrd="0" parTransId="{82A6A01E-3C1B-4F09-A15A-56CA5FFB8A5E}" sibTransId="{20488CE8-1EA3-4640-8C3A-E36941C3FFF4}"/>
    <dgm:cxn modelId="{31F0EC49-27ED-411A-84DC-69C3AC0F06B7}" type="presOf" srcId="{B6663C76-FD43-4A7E-82AA-3D48D796B3D0}" destId="{323F2376-DEE2-4A0C-971E-F18DF63EADC7}" srcOrd="0" destOrd="0" presId="urn:microsoft.com/office/officeart/2009/layout/CircleArrowProcess"/>
    <dgm:cxn modelId="{A831EA40-A6F0-44EC-BC71-874FEC0542B5}" type="presOf" srcId="{236710F2-54F9-4A10-964A-B22F74A14204}" destId="{1B96B5F9-11AB-4D21-9A73-8E7750CB67A9}" srcOrd="0" destOrd="0" presId="urn:microsoft.com/office/officeart/2009/layout/CircleArrowProcess"/>
    <dgm:cxn modelId="{F95886E1-BC80-46CE-8A86-DED4E32337E1}" type="presParOf" srcId="{323F2376-DEE2-4A0C-971E-F18DF63EADC7}" destId="{4562F9C1-2824-4D01-A860-E3D15AD7C935}" srcOrd="0" destOrd="0" presId="urn:microsoft.com/office/officeart/2009/layout/CircleArrowProcess"/>
    <dgm:cxn modelId="{63E687B3-A1FF-4D20-8B0D-F345A57ED5C8}" type="presParOf" srcId="{4562F9C1-2824-4D01-A860-E3D15AD7C935}" destId="{0F8A6D72-899A-4548-9C79-43A6B9B0BFA4}" srcOrd="0" destOrd="0" presId="urn:microsoft.com/office/officeart/2009/layout/CircleArrowProcess"/>
    <dgm:cxn modelId="{165DB1C4-2B4A-40BC-9567-66D3759F2879}" type="presParOf" srcId="{323F2376-DEE2-4A0C-971E-F18DF63EADC7}" destId="{9E333E66-A6DF-4982-9713-15C3E29E0A21}" srcOrd="1" destOrd="0" presId="urn:microsoft.com/office/officeart/2009/layout/CircleArrowProcess"/>
    <dgm:cxn modelId="{E39BAF37-C73D-4523-9D5D-1C87F65EA98E}" type="presParOf" srcId="{323F2376-DEE2-4A0C-971E-F18DF63EADC7}" destId="{75727C2D-72A7-405D-94C4-02A9A0B34D6A}" srcOrd="2" destOrd="0" presId="urn:microsoft.com/office/officeart/2009/layout/CircleArrowProcess"/>
    <dgm:cxn modelId="{1251FD48-6892-4E24-8328-5700B8A416AA}" type="presParOf" srcId="{75727C2D-72A7-405D-94C4-02A9A0B34D6A}" destId="{FDD4868C-EF18-46C7-8D1D-730D6B3803EB}" srcOrd="0" destOrd="0" presId="urn:microsoft.com/office/officeart/2009/layout/CircleArrowProcess"/>
    <dgm:cxn modelId="{7E5F68F6-D356-4287-A3C8-17F8E6D214CC}" type="presParOf" srcId="{323F2376-DEE2-4A0C-971E-F18DF63EADC7}" destId="{1B96B5F9-11AB-4D21-9A73-8E7750CB67A9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E754F6-8798-41A6-A16B-778C8B249D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0205D0B-14EE-4BA7-AD79-D5F39AB95F91}">
      <dgm:prSet phldrT="[Testo]" custT="1"/>
      <dgm:spPr/>
      <dgm:t>
        <a:bodyPr/>
        <a:lstStyle/>
        <a:p>
          <a:r>
            <a:rPr lang="it-IT" sz="1800" dirty="0"/>
            <a:t>Sospensione pagamento rette asili nido (del. GC 48 del 10/03/20)</a:t>
          </a:r>
        </a:p>
      </dgm:t>
    </dgm:pt>
    <dgm:pt modelId="{59E65FF0-7312-400F-B1D0-DF3F57A91C0F}" type="parTrans" cxnId="{940862D2-6D8F-4A8C-8C5B-67C5AAB128FF}">
      <dgm:prSet/>
      <dgm:spPr/>
      <dgm:t>
        <a:bodyPr/>
        <a:lstStyle/>
        <a:p>
          <a:endParaRPr lang="it-IT" sz="2000"/>
        </a:p>
      </dgm:t>
    </dgm:pt>
    <dgm:pt modelId="{32680AD2-23BA-4069-BCFE-94C3445EB66B}" type="sibTrans" cxnId="{940862D2-6D8F-4A8C-8C5B-67C5AAB128FF}">
      <dgm:prSet/>
      <dgm:spPr/>
      <dgm:t>
        <a:bodyPr/>
        <a:lstStyle/>
        <a:p>
          <a:endParaRPr lang="it-IT" sz="2000"/>
        </a:p>
      </dgm:t>
    </dgm:pt>
    <dgm:pt modelId="{D75E2926-A805-4501-A23A-2454DAA663DD}">
      <dgm:prSet phldrT="[Testo]" custT="1"/>
      <dgm:spPr/>
      <dgm:t>
        <a:bodyPr/>
        <a:lstStyle/>
        <a:p>
          <a:r>
            <a:rPr lang="it-IT" sz="1800" dirty="0"/>
            <a:t>Rinvio pagamento, rateizzazione e abbattimento quota variabile TARI (comunicati del 06/03/20 e del 06/05/20)</a:t>
          </a:r>
        </a:p>
      </dgm:t>
    </dgm:pt>
    <dgm:pt modelId="{7271ACF5-F244-46BB-8CB7-5CA8289AA8E8}" type="parTrans" cxnId="{EB9B0A79-EB96-4B48-8778-851C1424601F}">
      <dgm:prSet/>
      <dgm:spPr/>
      <dgm:t>
        <a:bodyPr/>
        <a:lstStyle/>
        <a:p>
          <a:endParaRPr lang="it-IT" sz="2000"/>
        </a:p>
      </dgm:t>
    </dgm:pt>
    <dgm:pt modelId="{E1B622A4-EE87-4F9E-8008-4214BF422631}" type="sibTrans" cxnId="{EB9B0A79-EB96-4B48-8778-851C1424601F}">
      <dgm:prSet/>
      <dgm:spPr/>
      <dgm:t>
        <a:bodyPr/>
        <a:lstStyle/>
        <a:p>
          <a:endParaRPr lang="it-IT" sz="2000"/>
        </a:p>
      </dgm:t>
    </dgm:pt>
    <dgm:pt modelId="{CEDA695E-4557-47F1-BBDA-579D07BFDEA1}">
      <dgm:prSet phldrT="[Testo]" custT="1"/>
      <dgm:spPr/>
      <dgm:t>
        <a:bodyPr/>
        <a:lstStyle/>
        <a:p>
          <a:r>
            <a:rPr lang="it-IT" sz="1800" dirty="0"/>
            <a:t>Adozione di misure  eccezionali volte all’agevolazione finanziaria per cittadini/utenti e attività commerciali (del. GC 57 del 31/03/20)</a:t>
          </a:r>
        </a:p>
      </dgm:t>
    </dgm:pt>
    <dgm:pt modelId="{841C0565-5F44-4ACD-A658-0087ACFEEA5E}" type="parTrans" cxnId="{1A8FABCB-E3C8-4FB6-A147-24D4E580525E}">
      <dgm:prSet/>
      <dgm:spPr/>
      <dgm:t>
        <a:bodyPr/>
        <a:lstStyle/>
        <a:p>
          <a:endParaRPr lang="it-IT" sz="2000"/>
        </a:p>
      </dgm:t>
    </dgm:pt>
    <dgm:pt modelId="{99C6C10B-4081-4E89-ACD8-499E292FA004}" type="sibTrans" cxnId="{1A8FABCB-E3C8-4FB6-A147-24D4E580525E}">
      <dgm:prSet/>
      <dgm:spPr/>
      <dgm:t>
        <a:bodyPr/>
        <a:lstStyle/>
        <a:p>
          <a:endParaRPr lang="it-IT" sz="2000"/>
        </a:p>
      </dgm:t>
    </dgm:pt>
    <dgm:pt modelId="{093D211B-53E9-464C-9D77-09612A521D1B}">
      <dgm:prSet phldrT="[Testo]" custT="1"/>
      <dgm:spPr/>
      <dgm:t>
        <a:bodyPr/>
        <a:lstStyle/>
        <a:p>
          <a:r>
            <a:rPr lang="it-IT" sz="1800" dirty="0"/>
            <a:t>Esenzione TOSAP per tutte le attività commerciali (del. GC del 26/05/20)</a:t>
          </a:r>
        </a:p>
      </dgm:t>
    </dgm:pt>
    <dgm:pt modelId="{9BCBEA4A-49D1-4227-8CE1-F24654FB6668}" type="parTrans" cxnId="{1762767C-0467-4FBF-AB98-34AAFAF14B49}">
      <dgm:prSet/>
      <dgm:spPr/>
      <dgm:t>
        <a:bodyPr/>
        <a:lstStyle/>
        <a:p>
          <a:endParaRPr lang="it-IT" sz="2000"/>
        </a:p>
      </dgm:t>
    </dgm:pt>
    <dgm:pt modelId="{F29BEAE1-3B90-417D-A8A8-A3053638D306}" type="sibTrans" cxnId="{1762767C-0467-4FBF-AB98-34AAFAF14B49}">
      <dgm:prSet/>
      <dgm:spPr/>
      <dgm:t>
        <a:bodyPr/>
        <a:lstStyle/>
        <a:p>
          <a:endParaRPr lang="it-IT" sz="2000"/>
        </a:p>
      </dgm:t>
    </dgm:pt>
    <dgm:pt modelId="{E8D3D87D-2287-4D61-8CC6-4BD83BB776BC}">
      <dgm:prSet phldrT="[Testo]" custT="1"/>
      <dgm:spPr/>
      <dgm:t>
        <a:bodyPr/>
        <a:lstStyle/>
        <a:p>
          <a:r>
            <a:rPr lang="it-IT" sz="1800" dirty="0"/>
            <a:t>Attività straordinaria di lavaggio e sanificazione strade e marciapiedi</a:t>
          </a:r>
        </a:p>
      </dgm:t>
    </dgm:pt>
    <dgm:pt modelId="{D100B4DC-F292-4B9A-8426-AC2B9CF84D47}" type="parTrans" cxnId="{57DBDFB1-B57A-4F89-9F19-FA51F441BE8D}">
      <dgm:prSet/>
      <dgm:spPr/>
      <dgm:t>
        <a:bodyPr/>
        <a:lstStyle/>
        <a:p>
          <a:endParaRPr lang="it-IT" sz="2000"/>
        </a:p>
      </dgm:t>
    </dgm:pt>
    <dgm:pt modelId="{BCBC8D3E-A173-4E1F-B1A6-BEA145712E67}" type="sibTrans" cxnId="{57DBDFB1-B57A-4F89-9F19-FA51F441BE8D}">
      <dgm:prSet/>
      <dgm:spPr/>
      <dgm:t>
        <a:bodyPr/>
        <a:lstStyle/>
        <a:p>
          <a:endParaRPr lang="it-IT" sz="2000"/>
        </a:p>
      </dgm:t>
    </dgm:pt>
    <dgm:pt modelId="{51CDFC7C-5851-4A57-9AB2-22CDF22D6906}" type="pres">
      <dgm:prSet presAssocID="{EBE754F6-8798-41A6-A16B-778C8B249D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BD96AE0-7A54-4581-BAB4-68C81423D1A7}" type="pres">
      <dgm:prSet presAssocID="{EBE754F6-8798-41A6-A16B-778C8B249DE7}" presName="Name1" presStyleCnt="0"/>
      <dgm:spPr/>
    </dgm:pt>
    <dgm:pt modelId="{F1808A3A-C1F7-4090-8351-E614BF6A449A}" type="pres">
      <dgm:prSet presAssocID="{EBE754F6-8798-41A6-A16B-778C8B249DE7}" presName="cycle" presStyleCnt="0"/>
      <dgm:spPr/>
    </dgm:pt>
    <dgm:pt modelId="{B341C368-7313-4E3C-9399-C69BAD954309}" type="pres">
      <dgm:prSet presAssocID="{EBE754F6-8798-41A6-A16B-778C8B249DE7}" presName="srcNode" presStyleLbl="node1" presStyleIdx="0" presStyleCnt="5"/>
      <dgm:spPr/>
    </dgm:pt>
    <dgm:pt modelId="{7A0B1EB5-1FB8-4E6D-8DDB-E90702540118}" type="pres">
      <dgm:prSet presAssocID="{EBE754F6-8798-41A6-A16B-778C8B249DE7}" presName="conn" presStyleLbl="parChTrans1D2" presStyleIdx="0" presStyleCnt="1"/>
      <dgm:spPr/>
      <dgm:t>
        <a:bodyPr/>
        <a:lstStyle/>
        <a:p>
          <a:endParaRPr lang="it-IT"/>
        </a:p>
      </dgm:t>
    </dgm:pt>
    <dgm:pt modelId="{465D2EDA-B16E-4011-B812-5E9408ED48AF}" type="pres">
      <dgm:prSet presAssocID="{EBE754F6-8798-41A6-A16B-778C8B249DE7}" presName="extraNode" presStyleLbl="node1" presStyleIdx="0" presStyleCnt="5"/>
      <dgm:spPr/>
    </dgm:pt>
    <dgm:pt modelId="{F4FB0745-71E1-4048-87A0-10E398FDF0C5}" type="pres">
      <dgm:prSet presAssocID="{EBE754F6-8798-41A6-A16B-778C8B249DE7}" presName="dstNode" presStyleLbl="node1" presStyleIdx="0" presStyleCnt="5"/>
      <dgm:spPr/>
    </dgm:pt>
    <dgm:pt modelId="{526B15B3-56B4-420C-ADB5-5A526067D917}" type="pres">
      <dgm:prSet presAssocID="{80205D0B-14EE-4BA7-AD79-D5F39AB95F9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C03568-28F0-4002-B3F9-D2E78C688F47}" type="pres">
      <dgm:prSet presAssocID="{80205D0B-14EE-4BA7-AD79-D5F39AB95F91}" presName="accent_1" presStyleCnt="0"/>
      <dgm:spPr/>
    </dgm:pt>
    <dgm:pt modelId="{18381470-8C54-4C35-8617-D882618FA4C7}" type="pres">
      <dgm:prSet presAssocID="{80205D0B-14EE-4BA7-AD79-D5F39AB95F91}" presName="accentRepeatNode" presStyleLbl="solidFgAcc1" presStyleIdx="0" presStyleCnt="5"/>
      <dgm:spPr/>
    </dgm:pt>
    <dgm:pt modelId="{6F1745DA-8254-4FC9-A037-E9C551DF5148}" type="pres">
      <dgm:prSet presAssocID="{D75E2926-A805-4501-A23A-2454DAA663D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C83E03-90AA-47D9-93C5-A2D331653CE2}" type="pres">
      <dgm:prSet presAssocID="{D75E2926-A805-4501-A23A-2454DAA663DD}" presName="accent_2" presStyleCnt="0"/>
      <dgm:spPr/>
    </dgm:pt>
    <dgm:pt modelId="{8642A953-EB87-4F56-9F06-5019623B6008}" type="pres">
      <dgm:prSet presAssocID="{D75E2926-A805-4501-A23A-2454DAA663DD}" presName="accentRepeatNode" presStyleLbl="solidFgAcc1" presStyleIdx="1" presStyleCnt="5"/>
      <dgm:spPr/>
    </dgm:pt>
    <dgm:pt modelId="{294A12E0-7421-45DF-A5D0-D2B081EF9CBC}" type="pres">
      <dgm:prSet presAssocID="{CEDA695E-4557-47F1-BBDA-579D07BFDEA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35FADC-EAE7-40D1-BF7B-520C80F0B44A}" type="pres">
      <dgm:prSet presAssocID="{CEDA695E-4557-47F1-BBDA-579D07BFDEA1}" presName="accent_3" presStyleCnt="0"/>
      <dgm:spPr/>
    </dgm:pt>
    <dgm:pt modelId="{57C2BEDE-2C13-46B5-93CB-C5D570C53FAE}" type="pres">
      <dgm:prSet presAssocID="{CEDA695E-4557-47F1-BBDA-579D07BFDEA1}" presName="accentRepeatNode" presStyleLbl="solidFgAcc1" presStyleIdx="2" presStyleCnt="5"/>
      <dgm:spPr/>
    </dgm:pt>
    <dgm:pt modelId="{3F494FF5-7E68-4125-8869-4893918CA777}" type="pres">
      <dgm:prSet presAssocID="{093D211B-53E9-464C-9D77-09612A521D1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E88663-201C-4058-A41C-97711C4D235A}" type="pres">
      <dgm:prSet presAssocID="{093D211B-53E9-464C-9D77-09612A521D1B}" presName="accent_4" presStyleCnt="0"/>
      <dgm:spPr/>
    </dgm:pt>
    <dgm:pt modelId="{14EC29E3-68E0-413F-A67F-AA867D01D0FF}" type="pres">
      <dgm:prSet presAssocID="{093D211B-53E9-464C-9D77-09612A521D1B}" presName="accentRepeatNode" presStyleLbl="solidFgAcc1" presStyleIdx="3" presStyleCnt="5"/>
      <dgm:spPr/>
    </dgm:pt>
    <dgm:pt modelId="{F5D0270E-8F58-44E4-950D-B2080D775EBC}" type="pres">
      <dgm:prSet presAssocID="{E8D3D87D-2287-4D61-8CC6-4BD83BB776B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E8D213-BD66-4157-9823-2F4CABF602A4}" type="pres">
      <dgm:prSet presAssocID="{E8D3D87D-2287-4D61-8CC6-4BD83BB776BC}" presName="accent_5" presStyleCnt="0"/>
      <dgm:spPr/>
    </dgm:pt>
    <dgm:pt modelId="{D70AB9A1-4BBA-4233-AAD2-7280807D711A}" type="pres">
      <dgm:prSet presAssocID="{E8D3D87D-2287-4D61-8CC6-4BD83BB776BC}" presName="accentRepeatNode" presStyleLbl="solidFgAcc1" presStyleIdx="4" presStyleCnt="5"/>
      <dgm:spPr/>
    </dgm:pt>
  </dgm:ptLst>
  <dgm:cxnLst>
    <dgm:cxn modelId="{EB9B0A79-EB96-4B48-8778-851C1424601F}" srcId="{EBE754F6-8798-41A6-A16B-778C8B249DE7}" destId="{D75E2926-A805-4501-A23A-2454DAA663DD}" srcOrd="1" destOrd="0" parTransId="{7271ACF5-F244-46BB-8CB7-5CA8289AA8E8}" sibTransId="{E1B622A4-EE87-4F9E-8008-4214BF422631}"/>
    <dgm:cxn modelId="{02B268B2-9999-4884-99D1-E33BAD935914}" type="presOf" srcId="{CEDA695E-4557-47F1-BBDA-579D07BFDEA1}" destId="{294A12E0-7421-45DF-A5D0-D2B081EF9CBC}" srcOrd="0" destOrd="0" presId="urn:microsoft.com/office/officeart/2008/layout/VerticalCurvedList"/>
    <dgm:cxn modelId="{34278CFB-5A1B-4514-8B74-626CC29D7130}" type="presOf" srcId="{80205D0B-14EE-4BA7-AD79-D5F39AB95F91}" destId="{526B15B3-56B4-420C-ADB5-5A526067D917}" srcOrd="0" destOrd="0" presId="urn:microsoft.com/office/officeart/2008/layout/VerticalCurvedList"/>
    <dgm:cxn modelId="{580B4CCD-AF8D-429C-81CE-1CAF08CC7ED2}" type="presOf" srcId="{D75E2926-A805-4501-A23A-2454DAA663DD}" destId="{6F1745DA-8254-4FC9-A037-E9C551DF5148}" srcOrd="0" destOrd="0" presId="urn:microsoft.com/office/officeart/2008/layout/VerticalCurvedList"/>
    <dgm:cxn modelId="{CD372DCA-D298-4208-A476-4D470C124867}" type="presOf" srcId="{E8D3D87D-2287-4D61-8CC6-4BD83BB776BC}" destId="{F5D0270E-8F58-44E4-950D-B2080D775EBC}" srcOrd="0" destOrd="0" presId="urn:microsoft.com/office/officeart/2008/layout/VerticalCurvedList"/>
    <dgm:cxn modelId="{57DBDFB1-B57A-4F89-9F19-FA51F441BE8D}" srcId="{EBE754F6-8798-41A6-A16B-778C8B249DE7}" destId="{E8D3D87D-2287-4D61-8CC6-4BD83BB776BC}" srcOrd="4" destOrd="0" parTransId="{D100B4DC-F292-4B9A-8426-AC2B9CF84D47}" sibTransId="{BCBC8D3E-A173-4E1F-B1A6-BEA145712E67}"/>
    <dgm:cxn modelId="{948B70D1-F63A-4087-9770-083EFA4942D0}" type="presOf" srcId="{EBE754F6-8798-41A6-A16B-778C8B249DE7}" destId="{51CDFC7C-5851-4A57-9AB2-22CDF22D6906}" srcOrd="0" destOrd="0" presId="urn:microsoft.com/office/officeart/2008/layout/VerticalCurvedList"/>
    <dgm:cxn modelId="{1762767C-0467-4FBF-AB98-34AAFAF14B49}" srcId="{EBE754F6-8798-41A6-A16B-778C8B249DE7}" destId="{093D211B-53E9-464C-9D77-09612A521D1B}" srcOrd="3" destOrd="0" parTransId="{9BCBEA4A-49D1-4227-8CE1-F24654FB6668}" sibTransId="{F29BEAE1-3B90-417D-A8A8-A3053638D306}"/>
    <dgm:cxn modelId="{1A8FABCB-E3C8-4FB6-A147-24D4E580525E}" srcId="{EBE754F6-8798-41A6-A16B-778C8B249DE7}" destId="{CEDA695E-4557-47F1-BBDA-579D07BFDEA1}" srcOrd="2" destOrd="0" parTransId="{841C0565-5F44-4ACD-A658-0087ACFEEA5E}" sibTransId="{99C6C10B-4081-4E89-ACD8-499E292FA004}"/>
    <dgm:cxn modelId="{940862D2-6D8F-4A8C-8C5B-67C5AAB128FF}" srcId="{EBE754F6-8798-41A6-A16B-778C8B249DE7}" destId="{80205D0B-14EE-4BA7-AD79-D5F39AB95F91}" srcOrd="0" destOrd="0" parTransId="{59E65FF0-7312-400F-B1D0-DF3F57A91C0F}" sibTransId="{32680AD2-23BA-4069-BCFE-94C3445EB66B}"/>
    <dgm:cxn modelId="{09830441-CDAA-4DC2-A796-7A7B66D04550}" type="presOf" srcId="{32680AD2-23BA-4069-BCFE-94C3445EB66B}" destId="{7A0B1EB5-1FB8-4E6D-8DDB-E90702540118}" srcOrd="0" destOrd="0" presId="urn:microsoft.com/office/officeart/2008/layout/VerticalCurvedList"/>
    <dgm:cxn modelId="{EF47758F-999E-4D67-868D-FF8E73E80E86}" type="presOf" srcId="{093D211B-53E9-464C-9D77-09612A521D1B}" destId="{3F494FF5-7E68-4125-8869-4893918CA777}" srcOrd="0" destOrd="0" presId="urn:microsoft.com/office/officeart/2008/layout/VerticalCurvedList"/>
    <dgm:cxn modelId="{4DF25241-444D-485C-8385-0BE45815D848}" type="presParOf" srcId="{51CDFC7C-5851-4A57-9AB2-22CDF22D6906}" destId="{5BD96AE0-7A54-4581-BAB4-68C81423D1A7}" srcOrd="0" destOrd="0" presId="urn:microsoft.com/office/officeart/2008/layout/VerticalCurvedList"/>
    <dgm:cxn modelId="{CC38F0BD-5DF0-4278-B3B8-70FFB0C024FC}" type="presParOf" srcId="{5BD96AE0-7A54-4581-BAB4-68C81423D1A7}" destId="{F1808A3A-C1F7-4090-8351-E614BF6A449A}" srcOrd="0" destOrd="0" presId="urn:microsoft.com/office/officeart/2008/layout/VerticalCurvedList"/>
    <dgm:cxn modelId="{5A55EF65-F8A1-46E9-8D30-27EC7022E216}" type="presParOf" srcId="{F1808A3A-C1F7-4090-8351-E614BF6A449A}" destId="{B341C368-7313-4E3C-9399-C69BAD954309}" srcOrd="0" destOrd="0" presId="urn:microsoft.com/office/officeart/2008/layout/VerticalCurvedList"/>
    <dgm:cxn modelId="{35E6B5DD-1C01-4D6A-AF9E-4D0A48F0EC4C}" type="presParOf" srcId="{F1808A3A-C1F7-4090-8351-E614BF6A449A}" destId="{7A0B1EB5-1FB8-4E6D-8DDB-E90702540118}" srcOrd="1" destOrd="0" presId="urn:microsoft.com/office/officeart/2008/layout/VerticalCurvedList"/>
    <dgm:cxn modelId="{C98E4B0C-16CE-4695-821F-1720BC3116FB}" type="presParOf" srcId="{F1808A3A-C1F7-4090-8351-E614BF6A449A}" destId="{465D2EDA-B16E-4011-B812-5E9408ED48AF}" srcOrd="2" destOrd="0" presId="urn:microsoft.com/office/officeart/2008/layout/VerticalCurvedList"/>
    <dgm:cxn modelId="{5341B48D-F76C-49DE-A94F-08D155AC0316}" type="presParOf" srcId="{F1808A3A-C1F7-4090-8351-E614BF6A449A}" destId="{F4FB0745-71E1-4048-87A0-10E398FDF0C5}" srcOrd="3" destOrd="0" presId="urn:microsoft.com/office/officeart/2008/layout/VerticalCurvedList"/>
    <dgm:cxn modelId="{C2CAE048-325C-490D-85CB-14554F938197}" type="presParOf" srcId="{5BD96AE0-7A54-4581-BAB4-68C81423D1A7}" destId="{526B15B3-56B4-420C-ADB5-5A526067D917}" srcOrd="1" destOrd="0" presId="urn:microsoft.com/office/officeart/2008/layout/VerticalCurvedList"/>
    <dgm:cxn modelId="{A456B23E-2334-422C-B482-D3C21658CDA0}" type="presParOf" srcId="{5BD96AE0-7A54-4581-BAB4-68C81423D1A7}" destId="{A6C03568-28F0-4002-B3F9-D2E78C688F47}" srcOrd="2" destOrd="0" presId="urn:microsoft.com/office/officeart/2008/layout/VerticalCurvedList"/>
    <dgm:cxn modelId="{D0A73161-CAB2-47D0-BEF9-E879E4DB5498}" type="presParOf" srcId="{A6C03568-28F0-4002-B3F9-D2E78C688F47}" destId="{18381470-8C54-4C35-8617-D882618FA4C7}" srcOrd="0" destOrd="0" presId="urn:microsoft.com/office/officeart/2008/layout/VerticalCurvedList"/>
    <dgm:cxn modelId="{C4510538-56FA-4C77-864B-1C0FC7C25A9B}" type="presParOf" srcId="{5BD96AE0-7A54-4581-BAB4-68C81423D1A7}" destId="{6F1745DA-8254-4FC9-A037-E9C551DF5148}" srcOrd="3" destOrd="0" presId="urn:microsoft.com/office/officeart/2008/layout/VerticalCurvedList"/>
    <dgm:cxn modelId="{19AC514B-49EE-4C4A-8B93-EFC20DC41B70}" type="presParOf" srcId="{5BD96AE0-7A54-4581-BAB4-68C81423D1A7}" destId="{64C83E03-90AA-47D9-93C5-A2D331653CE2}" srcOrd="4" destOrd="0" presId="urn:microsoft.com/office/officeart/2008/layout/VerticalCurvedList"/>
    <dgm:cxn modelId="{95093295-2539-442D-8007-A897D5DE1552}" type="presParOf" srcId="{64C83E03-90AA-47D9-93C5-A2D331653CE2}" destId="{8642A953-EB87-4F56-9F06-5019623B6008}" srcOrd="0" destOrd="0" presId="urn:microsoft.com/office/officeart/2008/layout/VerticalCurvedList"/>
    <dgm:cxn modelId="{4AE395C8-0E6B-4ED6-B2DC-8F0E356B4FD9}" type="presParOf" srcId="{5BD96AE0-7A54-4581-BAB4-68C81423D1A7}" destId="{294A12E0-7421-45DF-A5D0-D2B081EF9CBC}" srcOrd="5" destOrd="0" presId="urn:microsoft.com/office/officeart/2008/layout/VerticalCurvedList"/>
    <dgm:cxn modelId="{837C89C9-2AEF-486E-ADA2-9C08653892C3}" type="presParOf" srcId="{5BD96AE0-7A54-4581-BAB4-68C81423D1A7}" destId="{8435FADC-EAE7-40D1-BF7B-520C80F0B44A}" srcOrd="6" destOrd="0" presId="urn:microsoft.com/office/officeart/2008/layout/VerticalCurvedList"/>
    <dgm:cxn modelId="{0AD8CAFD-7C3D-4A32-A299-08A3EE1BB9B2}" type="presParOf" srcId="{8435FADC-EAE7-40D1-BF7B-520C80F0B44A}" destId="{57C2BEDE-2C13-46B5-93CB-C5D570C53FAE}" srcOrd="0" destOrd="0" presId="urn:microsoft.com/office/officeart/2008/layout/VerticalCurvedList"/>
    <dgm:cxn modelId="{C41B5568-64EE-4D46-BB37-EE397AD80052}" type="presParOf" srcId="{5BD96AE0-7A54-4581-BAB4-68C81423D1A7}" destId="{3F494FF5-7E68-4125-8869-4893918CA777}" srcOrd="7" destOrd="0" presId="urn:microsoft.com/office/officeart/2008/layout/VerticalCurvedList"/>
    <dgm:cxn modelId="{06825D10-EFE7-4400-AB19-F7DA21715635}" type="presParOf" srcId="{5BD96AE0-7A54-4581-BAB4-68C81423D1A7}" destId="{21E88663-201C-4058-A41C-97711C4D235A}" srcOrd="8" destOrd="0" presId="urn:microsoft.com/office/officeart/2008/layout/VerticalCurvedList"/>
    <dgm:cxn modelId="{A786A7DC-16BF-4C5C-8809-D6FC0CF6262B}" type="presParOf" srcId="{21E88663-201C-4058-A41C-97711C4D235A}" destId="{14EC29E3-68E0-413F-A67F-AA867D01D0FF}" srcOrd="0" destOrd="0" presId="urn:microsoft.com/office/officeart/2008/layout/VerticalCurvedList"/>
    <dgm:cxn modelId="{6B9FF9C3-4C44-46D3-BA4A-2DCAA57B77FB}" type="presParOf" srcId="{5BD96AE0-7A54-4581-BAB4-68C81423D1A7}" destId="{F5D0270E-8F58-44E4-950D-B2080D775EBC}" srcOrd="9" destOrd="0" presId="urn:microsoft.com/office/officeart/2008/layout/VerticalCurvedList"/>
    <dgm:cxn modelId="{3771C4A9-582D-4DFC-AD33-A3A1333FB730}" type="presParOf" srcId="{5BD96AE0-7A54-4581-BAB4-68C81423D1A7}" destId="{0FE8D213-BD66-4157-9823-2F4CABF602A4}" srcOrd="10" destOrd="0" presId="urn:microsoft.com/office/officeart/2008/layout/VerticalCurvedList"/>
    <dgm:cxn modelId="{7D095962-C6AF-44D4-8BA4-5A43BF0578FF}" type="presParOf" srcId="{0FE8D213-BD66-4157-9823-2F4CABF602A4}" destId="{D70AB9A1-4BBA-4233-AAD2-7280807D71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754F6-8798-41A6-A16B-778C8B249D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C8F7D4A-65A9-413B-A2ED-9720FA81ECF8}">
      <dgm:prSet phldrT="[Testo]" custT="1"/>
      <dgm:spPr/>
      <dgm:t>
        <a:bodyPr/>
        <a:lstStyle/>
        <a:p>
          <a:r>
            <a:rPr lang="it-IT" sz="1600" dirty="0"/>
            <a:t>Progetto Residence (del. GC 63 del 03/04/20)</a:t>
          </a:r>
        </a:p>
      </dgm:t>
    </dgm:pt>
    <dgm:pt modelId="{EA460D60-75AC-48B0-A790-7C935B65D491}" type="parTrans" cxnId="{A7F164A8-7873-4E2A-B572-7B276E428892}">
      <dgm:prSet/>
      <dgm:spPr/>
      <dgm:t>
        <a:bodyPr/>
        <a:lstStyle/>
        <a:p>
          <a:endParaRPr lang="it-IT" sz="2000"/>
        </a:p>
      </dgm:t>
    </dgm:pt>
    <dgm:pt modelId="{D443F353-07C6-4092-81D1-CF1010D8996B}" type="sibTrans" cxnId="{A7F164A8-7873-4E2A-B572-7B276E428892}">
      <dgm:prSet/>
      <dgm:spPr/>
      <dgm:t>
        <a:bodyPr/>
        <a:lstStyle/>
        <a:p>
          <a:endParaRPr lang="it-IT" sz="2000"/>
        </a:p>
      </dgm:t>
    </dgm:pt>
    <dgm:pt modelId="{7298192F-3994-4B7B-A183-8463BE995958}">
      <dgm:prSet phldrT="[Testo]" custT="1"/>
      <dgm:spPr/>
      <dgm:t>
        <a:bodyPr/>
        <a:lstStyle/>
        <a:p>
          <a:r>
            <a:rPr lang="it-IT" sz="1600" dirty="0"/>
            <a:t>Distribuzione buoni spesa alimentare e modifica regolamento assistenza economica (del. GC 62-64 del 06/04/20)</a:t>
          </a:r>
        </a:p>
      </dgm:t>
    </dgm:pt>
    <dgm:pt modelId="{9DA34827-97CE-459B-A5B7-05C20D355480}" type="parTrans" cxnId="{48E28CE0-F0FC-4D44-9782-6D3FF566C63F}">
      <dgm:prSet/>
      <dgm:spPr/>
      <dgm:t>
        <a:bodyPr/>
        <a:lstStyle/>
        <a:p>
          <a:endParaRPr lang="it-IT" sz="2000"/>
        </a:p>
      </dgm:t>
    </dgm:pt>
    <dgm:pt modelId="{B47F4592-DACA-42B6-AA7D-48890CB06E39}" type="sibTrans" cxnId="{48E28CE0-F0FC-4D44-9782-6D3FF566C63F}">
      <dgm:prSet/>
      <dgm:spPr/>
      <dgm:t>
        <a:bodyPr/>
        <a:lstStyle/>
        <a:p>
          <a:endParaRPr lang="it-IT" sz="2000"/>
        </a:p>
      </dgm:t>
    </dgm:pt>
    <dgm:pt modelId="{A50D1ED7-EC65-4817-AE1D-684E96A84D8C}">
      <dgm:prSet phldrT="[Testo]" custT="1"/>
      <dgm:spPr/>
      <dgm:t>
        <a:bodyPr/>
        <a:lstStyle/>
        <a:p>
          <a:r>
            <a:rPr lang="it-IT" sz="1600" dirty="0"/>
            <a:t>Creazione gruppo volontari per la gestione dell’emergenza (del. GC 53 del 13/03/20)</a:t>
          </a:r>
        </a:p>
      </dgm:t>
    </dgm:pt>
    <dgm:pt modelId="{F795AAC7-0637-4D7B-A6DC-C8102BF1FFD0}" type="parTrans" cxnId="{47F8CB3C-D5AD-486A-9219-E79AB028A02B}">
      <dgm:prSet/>
      <dgm:spPr/>
      <dgm:t>
        <a:bodyPr/>
        <a:lstStyle/>
        <a:p>
          <a:endParaRPr lang="it-IT" sz="2000"/>
        </a:p>
      </dgm:t>
    </dgm:pt>
    <dgm:pt modelId="{8F5A316B-C603-4A63-802B-54C8A5F0057D}" type="sibTrans" cxnId="{47F8CB3C-D5AD-486A-9219-E79AB028A02B}">
      <dgm:prSet/>
      <dgm:spPr/>
      <dgm:t>
        <a:bodyPr/>
        <a:lstStyle/>
        <a:p>
          <a:endParaRPr lang="it-IT" sz="2000"/>
        </a:p>
      </dgm:t>
    </dgm:pt>
    <dgm:pt modelId="{097EB5EC-C7D9-4CE6-B1EF-A52C5482E98A}">
      <dgm:prSet phldrT="[Testo]" custT="1"/>
      <dgm:spPr/>
      <dgm:t>
        <a:bodyPr/>
        <a:lstStyle/>
        <a:p>
          <a:r>
            <a:rPr lang="it-IT" sz="1600" dirty="0"/>
            <a:t>Raccolta di donazioni di PC e Tablet per supportare i bambini nella didattica online</a:t>
          </a:r>
        </a:p>
      </dgm:t>
    </dgm:pt>
    <dgm:pt modelId="{803F55CB-9E03-4D0B-9F54-912D636FDE31}" type="parTrans" cxnId="{99A49D81-C431-4EC2-A0B5-63C017929A39}">
      <dgm:prSet/>
      <dgm:spPr/>
      <dgm:t>
        <a:bodyPr/>
        <a:lstStyle/>
        <a:p>
          <a:endParaRPr lang="it-IT" sz="2000"/>
        </a:p>
      </dgm:t>
    </dgm:pt>
    <dgm:pt modelId="{87FE3047-0C17-4DD6-8376-6434DBBFCB90}" type="sibTrans" cxnId="{99A49D81-C431-4EC2-A0B5-63C017929A39}">
      <dgm:prSet/>
      <dgm:spPr/>
      <dgm:t>
        <a:bodyPr/>
        <a:lstStyle/>
        <a:p>
          <a:endParaRPr lang="it-IT" sz="2000"/>
        </a:p>
      </dgm:t>
    </dgm:pt>
    <dgm:pt modelId="{EC89EDB5-497B-45E5-BC28-4D57A9A243AF}">
      <dgm:prSet phldrT="[Testo]" custT="1"/>
      <dgm:spPr/>
      <dgm:t>
        <a:bodyPr/>
        <a:lstStyle/>
        <a:p>
          <a:r>
            <a:rPr lang="it-IT" sz="1600" dirty="0"/>
            <a:t>Distribuzione mascherine alla popolazione e a soggetti a rischio</a:t>
          </a:r>
        </a:p>
      </dgm:t>
    </dgm:pt>
    <dgm:pt modelId="{C6EEB218-5ADC-4E77-B2D6-90B53035CDF8}" type="parTrans" cxnId="{9AABA435-952D-4F97-8E9D-2B10DACB6411}">
      <dgm:prSet/>
      <dgm:spPr/>
      <dgm:t>
        <a:bodyPr/>
        <a:lstStyle/>
        <a:p>
          <a:endParaRPr lang="it-IT" sz="2000"/>
        </a:p>
      </dgm:t>
    </dgm:pt>
    <dgm:pt modelId="{9A37DC36-3E52-472E-9709-544E15070216}" type="sibTrans" cxnId="{9AABA435-952D-4F97-8E9D-2B10DACB6411}">
      <dgm:prSet/>
      <dgm:spPr/>
      <dgm:t>
        <a:bodyPr/>
        <a:lstStyle/>
        <a:p>
          <a:endParaRPr lang="it-IT" sz="2000"/>
        </a:p>
      </dgm:t>
    </dgm:pt>
    <dgm:pt modelId="{7A4CE033-A37E-462B-A712-28C4234D87E1}">
      <dgm:prSet phldrT="[Testo]" custT="1"/>
      <dgm:spPr/>
      <dgm:t>
        <a:bodyPr/>
        <a:lstStyle/>
        <a:p>
          <a:r>
            <a:rPr lang="it-IT" sz="1600" dirty="0"/>
            <a:t>Consegna spesa a domicilio per soggetti fragili e iniziativa «Una spesa per la ripresa»</a:t>
          </a:r>
        </a:p>
      </dgm:t>
    </dgm:pt>
    <dgm:pt modelId="{5FEE885E-6D5B-4233-AE1B-F79DD778D861}" type="parTrans" cxnId="{58F800DC-79FA-4062-A31A-080B7F91B97B}">
      <dgm:prSet/>
      <dgm:spPr/>
      <dgm:t>
        <a:bodyPr/>
        <a:lstStyle/>
        <a:p>
          <a:endParaRPr lang="it-IT" sz="2000"/>
        </a:p>
      </dgm:t>
    </dgm:pt>
    <dgm:pt modelId="{AF1E355B-1F28-45EB-A988-F08850AE9878}" type="sibTrans" cxnId="{58F800DC-79FA-4062-A31A-080B7F91B97B}">
      <dgm:prSet/>
      <dgm:spPr/>
      <dgm:t>
        <a:bodyPr/>
        <a:lstStyle/>
        <a:p>
          <a:endParaRPr lang="it-IT" sz="2000"/>
        </a:p>
      </dgm:t>
    </dgm:pt>
    <dgm:pt modelId="{51CDFC7C-5851-4A57-9AB2-22CDF22D6906}" type="pres">
      <dgm:prSet presAssocID="{EBE754F6-8798-41A6-A16B-778C8B249D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BD96AE0-7A54-4581-BAB4-68C81423D1A7}" type="pres">
      <dgm:prSet presAssocID="{EBE754F6-8798-41A6-A16B-778C8B249DE7}" presName="Name1" presStyleCnt="0"/>
      <dgm:spPr/>
    </dgm:pt>
    <dgm:pt modelId="{F1808A3A-C1F7-4090-8351-E614BF6A449A}" type="pres">
      <dgm:prSet presAssocID="{EBE754F6-8798-41A6-A16B-778C8B249DE7}" presName="cycle" presStyleCnt="0"/>
      <dgm:spPr/>
    </dgm:pt>
    <dgm:pt modelId="{B341C368-7313-4E3C-9399-C69BAD954309}" type="pres">
      <dgm:prSet presAssocID="{EBE754F6-8798-41A6-A16B-778C8B249DE7}" presName="srcNode" presStyleLbl="node1" presStyleIdx="0" presStyleCnt="6"/>
      <dgm:spPr/>
    </dgm:pt>
    <dgm:pt modelId="{7A0B1EB5-1FB8-4E6D-8DDB-E90702540118}" type="pres">
      <dgm:prSet presAssocID="{EBE754F6-8798-41A6-A16B-778C8B249DE7}" presName="conn" presStyleLbl="parChTrans1D2" presStyleIdx="0" presStyleCnt="1"/>
      <dgm:spPr/>
      <dgm:t>
        <a:bodyPr/>
        <a:lstStyle/>
        <a:p>
          <a:endParaRPr lang="it-IT"/>
        </a:p>
      </dgm:t>
    </dgm:pt>
    <dgm:pt modelId="{465D2EDA-B16E-4011-B812-5E9408ED48AF}" type="pres">
      <dgm:prSet presAssocID="{EBE754F6-8798-41A6-A16B-778C8B249DE7}" presName="extraNode" presStyleLbl="node1" presStyleIdx="0" presStyleCnt="6"/>
      <dgm:spPr/>
    </dgm:pt>
    <dgm:pt modelId="{F4FB0745-71E1-4048-87A0-10E398FDF0C5}" type="pres">
      <dgm:prSet presAssocID="{EBE754F6-8798-41A6-A16B-778C8B249DE7}" presName="dstNode" presStyleLbl="node1" presStyleIdx="0" presStyleCnt="6"/>
      <dgm:spPr/>
    </dgm:pt>
    <dgm:pt modelId="{173138A2-7CA2-439D-A457-EAB27047D19E}" type="pres">
      <dgm:prSet presAssocID="{9C8F7D4A-65A9-413B-A2ED-9720FA81ECF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F7EFD7-D55A-4207-A5BC-7B7D04949641}" type="pres">
      <dgm:prSet presAssocID="{9C8F7D4A-65A9-413B-A2ED-9720FA81ECF8}" presName="accent_1" presStyleCnt="0"/>
      <dgm:spPr/>
    </dgm:pt>
    <dgm:pt modelId="{6B8F445B-8F42-4C69-BD4B-191F46669EA8}" type="pres">
      <dgm:prSet presAssocID="{9C8F7D4A-65A9-413B-A2ED-9720FA81ECF8}" presName="accentRepeatNode" presStyleLbl="solidFgAcc1" presStyleIdx="0" presStyleCnt="6"/>
      <dgm:spPr/>
    </dgm:pt>
    <dgm:pt modelId="{A6A79D24-60DC-4634-A41A-4084ABA71C0A}" type="pres">
      <dgm:prSet presAssocID="{7298192F-3994-4B7B-A183-8463BE99595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66E3F5-5FE2-4D60-8F26-E875C754F69D}" type="pres">
      <dgm:prSet presAssocID="{7298192F-3994-4B7B-A183-8463BE995958}" presName="accent_2" presStyleCnt="0"/>
      <dgm:spPr/>
    </dgm:pt>
    <dgm:pt modelId="{D1B9AD63-7B12-46C5-8E76-9382BC8BE0D8}" type="pres">
      <dgm:prSet presAssocID="{7298192F-3994-4B7B-A183-8463BE995958}" presName="accentRepeatNode" presStyleLbl="solidFgAcc1" presStyleIdx="1" presStyleCnt="6"/>
      <dgm:spPr/>
    </dgm:pt>
    <dgm:pt modelId="{24D9E831-615E-4230-B69B-B42D6F3DC552}" type="pres">
      <dgm:prSet presAssocID="{7A4CE033-A37E-462B-A712-28C4234D87E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CFCD6-962B-4842-9CC5-A5288A559308}" type="pres">
      <dgm:prSet presAssocID="{7A4CE033-A37E-462B-A712-28C4234D87E1}" presName="accent_3" presStyleCnt="0"/>
      <dgm:spPr/>
    </dgm:pt>
    <dgm:pt modelId="{07356E2A-A73B-4244-8923-D335F49BD7D7}" type="pres">
      <dgm:prSet presAssocID="{7A4CE033-A37E-462B-A712-28C4234D87E1}" presName="accentRepeatNode" presStyleLbl="solidFgAcc1" presStyleIdx="2" presStyleCnt="6"/>
      <dgm:spPr/>
    </dgm:pt>
    <dgm:pt modelId="{81813C0C-DBF7-489C-9277-A840F44B0115}" type="pres">
      <dgm:prSet presAssocID="{A50D1ED7-EC65-4817-AE1D-684E96A84D8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E50243-7CDB-4396-9C05-5E5E40ADF019}" type="pres">
      <dgm:prSet presAssocID="{A50D1ED7-EC65-4817-AE1D-684E96A84D8C}" presName="accent_4" presStyleCnt="0"/>
      <dgm:spPr/>
    </dgm:pt>
    <dgm:pt modelId="{DEA9752D-90A8-4B0C-B984-DFE0CF274D77}" type="pres">
      <dgm:prSet presAssocID="{A50D1ED7-EC65-4817-AE1D-684E96A84D8C}" presName="accentRepeatNode" presStyleLbl="solidFgAcc1" presStyleIdx="3" presStyleCnt="6"/>
      <dgm:spPr/>
    </dgm:pt>
    <dgm:pt modelId="{D7B60145-059A-49C3-8DF5-68E18ECE31AF}" type="pres">
      <dgm:prSet presAssocID="{097EB5EC-C7D9-4CE6-B1EF-A52C5482E98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2B5BFD-C806-4822-936F-41CC12C0F69A}" type="pres">
      <dgm:prSet presAssocID="{097EB5EC-C7D9-4CE6-B1EF-A52C5482E98A}" presName="accent_5" presStyleCnt="0"/>
      <dgm:spPr/>
    </dgm:pt>
    <dgm:pt modelId="{82FC278C-E90B-4D0F-A29D-EFBEE8EE46B8}" type="pres">
      <dgm:prSet presAssocID="{097EB5EC-C7D9-4CE6-B1EF-A52C5482E98A}" presName="accentRepeatNode" presStyleLbl="solidFgAcc1" presStyleIdx="4" presStyleCnt="6"/>
      <dgm:spPr/>
    </dgm:pt>
    <dgm:pt modelId="{FF414565-7166-42E5-9D17-228A1C079FA7}" type="pres">
      <dgm:prSet presAssocID="{EC89EDB5-497B-45E5-BC28-4D57A9A243A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3CCDD4-72AA-475A-ADB4-CFDAD033A811}" type="pres">
      <dgm:prSet presAssocID="{EC89EDB5-497B-45E5-BC28-4D57A9A243AF}" presName="accent_6" presStyleCnt="0"/>
      <dgm:spPr/>
    </dgm:pt>
    <dgm:pt modelId="{1E3B5C6D-F790-4D32-9A76-D927DB5A9BDA}" type="pres">
      <dgm:prSet presAssocID="{EC89EDB5-497B-45E5-BC28-4D57A9A243AF}" presName="accentRepeatNode" presStyleLbl="solidFgAcc1" presStyleIdx="5" presStyleCnt="6"/>
      <dgm:spPr/>
    </dgm:pt>
  </dgm:ptLst>
  <dgm:cxnLst>
    <dgm:cxn modelId="{831EA63A-9BD1-4CAB-A2B2-91DD725B990D}" type="presOf" srcId="{097EB5EC-C7D9-4CE6-B1EF-A52C5482E98A}" destId="{D7B60145-059A-49C3-8DF5-68E18ECE31AF}" srcOrd="0" destOrd="0" presId="urn:microsoft.com/office/officeart/2008/layout/VerticalCurvedList"/>
    <dgm:cxn modelId="{948B70D1-F63A-4087-9770-083EFA4942D0}" type="presOf" srcId="{EBE754F6-8798-41A6-A16B-778C8B249DE7}" destId="{51CDFC7C-5851-4A57-9AB2-22CDF22D6906}" srcOrd="0" destOrd="0" presId="urn:microsoft.com/office/officeart/2008/layout/VerticalCurvedList"/>
    <dgm:cxn modelId="{48E28CE0-F0FC-4D44-9782-6D3FF566C63F}" srcId="{EBE754F6-8798-41A6-A16B-778C8B249DE7}" destId="{7298192F-3994-4B7B-A183-8463BE995958}" srcOrd="1" destOrd="0" parTransId="{9DA34827-97CE-459B-A5B7-05C20D355480}" sibTransId="{B47F4592-DACA-42B6-AA7D-48890CB06E39}"/>
    <dgm:cxn modelId="{334ECF8F-B34E-4674-9DC1-C3D938B2761C}" type="presOf" srcId="{7A4CE033-A37E-462B-A712-28C4234D87E1}" destId="{24D9E831-615E-4230-B69B-B42D6F3DC552}" srcOrd="0" destOrd="0" presId="urn:microsoft.com/office/officeart/2008/layout/VerticalCurvedList"/>
    <dgm:cxn modelId="{99A49D81-C431-4EC2-A0B5-63C017929A39}" srcId="{EBE754F6-8798-41A6-A16B-778C8B249DE7}" destId="{097EB5EC-C7D9-4CE6-B1EF-A52C5482E98A}" srcOrd="4" destOrd="0" parTransId="{803F55CB-9E03-4D0B-9F54-912D636FDE31}" sibTransId="{87FE3047-0C17-4DD6-8376-6434DBBFCB90}"/>
    <dgm:cxn modelId="{9416F136-3C24-4282-B396-36C04A0E66D6}" type="presOf" srcId="{EC89EDB5-497B-45E5-BC28-4D57A9A243AF}" destId="{FF414565-7166-42E5-9D17-228A1C079FA7}" srcOrd="0" destOrd="0" presId="urn:microsoft.com/office/officeart/2008/layout/VerticalCurvedList"/>
    <dgm:cxn modelId="{A7F164A8-7873-4E2A-B572-7B276E428892}" srcId="{EBE754F6-8798-41A6-A16B-778C8B249DE7}" destId="{9C8F7D4A-65A9-413B-A2ED-9720FA81ECF8}" srcOrd="0" destOrd="0" parTransId="{EA460D60-75AC-48B0-A790-7C935B65D491}" sibTransId="{D443F353-07C6-4092-81D1-CF1010D8996B}"/>
    <dgm:cxn modelId="{429AFF12-EC48-46B2-A20B-F9C4EBD87851}" type="presOf" srcId="{9C8F7D4A-65A9-413B-A2ED-9720FA81ECF8}" destId="{173138A2-7CA2-439D-A457-EAB27047D19E}" srcOrd="0" destOrd="0" presId="urn:microsoft.com/office/officeart/2008/layout/VerticalCurvedList"/>
    <dgm:cxn modelId="{84C946FD-D2BD-4E05-824D-B94BDC2B65FB}" type="presOf" srcId="{7298192F-3994-4B7B-A183-8463BE995958}" destId="{A6A79D24-60DC-4634-A41A-4084ABA71C0A}" srcOrd="0" destOrd="0" presId="urn:microsoft.com/office/officeart/2008/layout/VerticalCurvedList"/>
    <dgm:cxn modelId="{58F800DC-79FA-4062-A31A-080B7F91B97B}" srcId="{EBE754F6-8798-41A6-A16B-778C8B249DE7}" destId="{7A4CE033-A37E-462B-A712-28C4234D87E1}" srcOrd="2" destOrd="0" parTransId="{5FEE885E-6D5B-4233-AE1B-F79DD778D861}" sibTransId="{AF1E355B-1F28-45EB-A988-F08850AE9878}"/>
    <dgm:cxn modelId="{47F8CB3C-D5AD-486A-9219-E79AB028A02B}" srcId="{EBE754F6-8798-41A6-A16B-778C8B249DE7}" destId="{A50D1ED7-EC65-4817-AE1D-684E96A84D8C}" srcOrd="3" destOrd="0" parTransId="{F795AAC7-0637-4D7B-A6DC-C8102BF1FFD0}" sibTransId="{8F5A316B-C603-4A63-802B-54C8A5F0057D}"/>
    <dgm:cxn modelId="{9AABA435-952D-4F97-8E9D-2B10DACB6411}" srcId="{EBE754F6-8798-41A6-A16B-778C8B249DE7}" destId="{EC89EDB5-497B-45E5-BC28-4D57A9A243AF}" srcOrd="5" destOrd="0" parTransId="{C6EEB218-5ADC-4E77-B2D6-90B53035CDF8}" sibTransId="{9A37DC36-3E52-472E-9709-544E15070216}"/>
    <dgm:cxn modelId="{D155CFEC-93B0-4D31-A33D-1E943F031F43}" type="presOf" srcId="{D443F353-07C6-4092-81D1-CF1010D8996B}" destId="{7A0B1EB5-1FB8-4E6D-8DDB-E90702540118}" srcOrd="0" destOrd="0" presId="urn:microsoft.com/office/officeart/2008/layout/VerticalCurvedList"/>
    <dgm:cxn modelId="{ABB7B689-99E8-4634-B4C2-97BF83E35166}" type="presOf" srcId="{A50D1ED7-EC65-4817-AE1D-684E96A84D8C}" destId="{81813C0C-DBF7-489C-9277-A840F44B0115}" srcOrd="0" destOrd="0" presId="urn:microsoft.com/office/officeart/2008/layout/VerticalCurvedList"/>
    <dgm:cxn modelId="{4DF25241-444D-485C-8385-0BE45815D848}" type="presParOf" srcId="{51CDFC7C-5851-4A57-9AB2-22CDF22D6906}" destId="{5BD96AE0-7A54-4581-BAB4-68C81423D1A7}" srcOrd="0" destOrd="0" presId="urn:microsoft.com/office/officeart/2008/layout/VerticalCurvedList"/>
    <dgm:cxn modelId="{CC38F0BD-5DF0-4278-B3B8-70FFB0C024FC}" type="presParOf" srcId="{5BD96AE0-7A54-4581-BAB4-68C81423D1A7}" destId="{F1808A3A-C1F7-4090-8351-E614BF6A449A}" srcOrd="0" destOrd="0" presId="urn:microsoft.com/office/officeart/2008/layout/VerticalCurvedList"/>
    <dgm:cxn modelId="{5A55EF65-F8A1-46E9-8D30-27EC7022E216}" type="presParOf" srcId="{F1808A3A-C1F7-4090-8351-E614BF6A449A}" destId="{B341C368-7313-4E3C-9399-C69BAD954309}" srcOrd="0" destOrd="0" presId="urn:microsoft.com/office/officeart/2008/layout/VerticalCurvedList"/>
    <dgm:cxn modelId="{35E6B5DD-1C01-4D6A-AF9E-4D0A48F0EC4C}" type="presParOf" srcId="{F1808A3A-C1F7-4090-8351-E614BF6A449A}" destId="{7A0B1EB5-1FB8-4E6D-8DDB-E90702540118}" srcOrd="1" destOrd="0" presId="urn:microsoft.com/office/officeart/2008/layout/VerticalCurvedList"/>
    <dgm:cxn modelId="{C98E4B0C-16CE-4695-821F-1720BC3116FB}" type="presParOf" srcId="{F1808A3A-C1F7-4090-8351-E614BF6A449A}" destId="{465D2EDA-B16E-4011-B812-5E9408ED48AF}" srcOrd="2" destOrd="0" presId="urn:microsoft.com/office/officeart/2008/layout/VerticalCurvedList"/>
    <dgm:cxn modelId="{5341B48D-F76C-49DE-A94F-08D155AC0316}" type="presParOf" srcId="{F1808A3A-C1F7-4090-8351-E614BF6A449A}" destId="{F4FB0745-71E1-4048-87A0-10E398FDF0C5}" srcOrd="3" destOrd="0" presId="urn:microsoft.com/office/officeart/2008/layout/VerticalCurvedList"/>
    <dgm:cxn modelId="{8C9DB3C5-5DDF-429B-AE08-92BC78B0628F}" type="presParOf" srcId="{5BD96AE0-7A54-4581-BAB4-68C81423D1A7}" destId="{173138A2-7CA2-439D-A457-EAB27047D19E}" srcOrd="1" destOrd="0" presId="urn:microsoft.com/office/officeart/2008/layout/VerticalCurvedList"/>
    <dgm:cxn modelId="{58BE5060-4A3A-480E-A14D-A5512C73BE65}" type="presParOf" srcId="{5BD96AE0-7A54-4581-BAB4-68C81423D1A7}" destId="{BDF7EFD7-D55A-4207-A5BC-7B7D04949641}" srcOrd="2" destOrd="0" presId="urn:microsoft.com/office/officeart/2008/layout/VerticalCurvedList"/>
    <dgm:cxn modelId="{1790D8D2-C494-4E55-BF90-CD155F1D0E69}" type="presParOf" srcId="{BDF7EFD7-D55A-4207-A5BC-7B7D04949641}" destId="{6B8F445B-8F42-4C69-BD4B-191F46669EA8}" srcOrd="0" destOrd="0" presId="urn:microsoft.com/office/officeart/2008/layout/VerticalCurvedList"/>
    <dgm:cxn modelId="{2DF13C91-123B-4123-BD04-B19ED829D25B}" type="presParOf" srcId="{5BD96AE0-7A54-4581-BAB4-68C81423D1A7}" destId="{A6A79D24-60DC-4634-A41A-4084ABA71C0A}" srcOrd="3" destOrd="0" presId="urn:microsoft.com/office/officeart/2008/layout/VerticalCurvedList"/>
    <dgm:cxn modelId="{52FCAE8B-E04C-4C05-B2B0-64602FDEE5F7}" type="presParOf" srcId="{5BD96AE0-7A54-4581-BAB4-68C81423D1A7}" destId="{CC66E3F5-5FE2-4D60-8F26-E875C754F69D}" srcOrd="4" destOrd="0" presId="urn:microsoft.com/office/officeart/2008/layout/VerticalCurvedList"/>
    <dgm:cxn modelId="{7AD00589-14B7-4161-A480-04BF1028BAC4}" type="presParOf" srcId="{CC66E3F5-5FE2-4D60-8F26-E875C754F69D}" destId="{D1B9AD63-7B12-46C5-8E76-9382BC8BE0D8}" srcOrd="0" destOrd="0" presId="urn:microsoft.com/office/officeart/2008/layout/VerticalCurvedList"/>
    <dgm:cxn modelId="{5CF15C27-168F-445C-954F-DA33631813D5}" type="presParOf" srcId="{5BD96AE0-7A54-4581-BAB4-68C81423D1A7}" destId="{24D9E831-615E-4230-B69B-B42D6F3DC552}" srcOrd="5" destOrd="0" presId="urn:microsoft.com/office/officeart/2008/layout/VerticalCurvedList"/>
    <dgm:cxn modelId="{09CFA373-6264-49C2-A7D3-001429211846}" type="presParOf" srcId="{5BD96AE0-7A54-4581-BAB4-68C81423D1A7}" destId="{3E0CFCD6-962B-4842-9CC5-A5288A559308}" srcOrd="6" destOrd="0" presId="urn:microsoft.com/office/officeart/2008/layout/VerticalCurvedList"/>
    <dgm:cxn modelId="{B5A2DEE1-0B4B-4E50-B62A-644070CFAE51}" type="presParOf" srcId="{3E0CFCD6-962B-4842-9CC5-A5288A559308}" destId="{07356E2A-A73B-4244-8923-D335F49BD7D7}" srcOrd="0" destOrd="0" presId="urn:microsoft.com/office/officeart/2008/layout/VerticalCurvedList"/>
    <dgm:cxn modelId="{46EFDB1F-EE8C-428F-8652-BAA65A803924}" type="presParOf" srcId="{5BD96AE0-7A54-4581-BAB4-68C81423D1A7}" destId="{81813C0C-DBF7-489C-9277-A840F44B0115}" srcOrd="7" destOrd="0" presId="urn:microsoft.com/office/officeart/2008/layout/VerticalCurvedList"/>
    <dgm:cxn modelId="{A2ADBBF0-3B71-469F-A128-215EAAABC4A3}" type="presParOf" srcId="{5BD96AE0-7A54-4581-BAB4-68C81423D1A7}" destId="{A1E50243-7CDB-4396-9C05-5E5E40ADF019}" srcOrd="8" destOrd="0" presId="urn:microsoft.com/office/officeart/2008/layout/VerticalCurvedList"/>
    <dgm:cxn modelId="{7B938DD2-C8E5-4D11-A245-5BDEAF1A5B07}" type="presParOf" srcId="{A1E50243-7CDB-4396-9C05-5E5E40ADF019}" destId="{DEA9752D-90A8-4B0C-B984-DFE0CF274D77}" srcOrd="0" destOrd="0" presId="urn:microsoft.com/office/officeart/2008/layout/VerticalCurvedList"/>
    <dgm:cxn modelId="{85E46C99-C1F5-4AA0-9099-E99C5E2D3200}" type="presParOf" srcId="{5BD96AE0-7A54-4581-BAB4-68C81423D1A7}" destId="{D7B60145-059A-49C3-8DF5-68E18ECE31AF}" srcOrd="9" destOrd="0" presId="urn:microsoft.com/office/officeart/2008/layout/VerticalCurvedList"/>
    <dgm:cxn modelId="{645773ED-EBEB-4689-9983-2F0474188E9C}" type="presParOf" srcId="{5BD96AE0-7A54-4581-BAB4-68C81423D1A7}" destId="{142B5BFD-C806-4822-936F-41CC12C0F69A}" srcOrd="10" destOrd="0" presId="urn:microsoft.com/office/officeart/2008/layout/VerticalCurvedList"/>
    <dgm:cxn modelId="{7CB81FC9-CD80-4FC4-8CCE-B51CB1142AD9}" type="presParOf" srcId="{142B5BFD-C806-4822-936F-41CC12C0F69A}" destId="{82FC278C-E90B-4D0F-A29D-EFBEE8EE46B8}" srcOrd="0" destOrd="0" presId="urn:microsoft.com/office/officeart/2008/layout/VerticalCurvedList"/>
    <dgm:cxn modelId="{E623F63B-A076-4262-BAF1-C347445AE945}" type="presParOf" srcId="{5BD96AE0-7A54-4581-BAB4-68C81423D1A7}" destId="{FF414565-7166-42E5-9D17-228A1C079FA7}" srcOrd="11" destOrd="0" presId="urn:microsoft.com/office/officeart/2008/layout/VerticalCurvedList"/>
    <dgm:cxn modelId="{5C5C41AB-58BC-4A50-9A8F-F70123C6B330}" type="presParOf" srcId="{5BD96AE0-7A54-4581-BAB4-68C81423D1A7}" destId="{673CCDD4-72AA-475A-ADB4-CFDAD033A811}" srcOrd="12" destOrd="0" presId="urn:microsoft.com/office/officeart/2008/layout/VerticalCurvedList"/>
    <dgm:cxn modelId="{5B8E43E0-57A3-4D6C-9675-07B24C12C757}" type="presParOf" srcId="{673CCDD4-72AA-475A-ADB4-CFDAD033A811}" destId="{1E3B5C6D-F790-4D32-9A76-D927DB5A9B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42BFF8-37E1-4B7D-A583-359E1B9E7CE9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38255963-DEC9-4B4E-A2C1-FEFFE6F3AEEE}">
      <dgm:prSet phldrT="[Testo]" custT="1"/>
      <dgm:spPr/>
      <dgm:t>
        <a:bodyPr/>
        <a:lstStyle/>
        <a:p>
          <a:r>
            <a:rPr lang="it-IT" sz="3200" dirty="0">
              <a:latin typeface="Avenir Next Condensed" panose="020B0506020202020204"/>
            </a:rPr>
            <a:t>Equilibrio dei conti</a:t>
          </a:r>
        </a:p>
      </dgm:t>
    </dgm:pt>
    <dgm:pt modelId="{6EF3706C-E1C5-4C5E-9B1B-D265C3E85597}" type="parTrans" cxnId="{CD232D37-AE8C-4950-9BF2-150E9007FCDE}">
      <dgm:prSet/>
      <dgm:spPr/>
      <dgm:t>
        <a:bodyPr/>
        <a:lstStyle/>
        <a:p>
          <a:endParaRPr lang="it-IT" sz="2400">
            <a:latin typeface="Avenir Next Condensed" panose="020B0506020202020204"/>
          </a:endParaRPr>
        </a:p>
      </dgm:t>
    </dgm:pt>
    <dgm:pt modelId="{23FDB88B-1D17-4224-860F-305F1DE3B15E}" type="sibTrans" cxnId="{CD232D37-AE8C-4950-9BF2-150E9007FCDE}">
      <dgm:prSet/>
      <dgm:spPr/>
      <dgm:t>
        <a:bodyPr/>
        <a:lstStyle/>
        <a:p>
          <a:endParaRPr lang="it-IT" sz="2400">
            <a:latin typeface="Avenir Next Condensed" panose="020B0506020202020204"/>
          </a:endParaRPr>
        </a:p>
      </dgm:t>
    </dgm:pt>
    <dgm:pt modelId="{D4DC574D-8EDE-4D1C-83AA-056B51F7ED27}">
      <dgm:prSet phldrT="[Testo]" custT="1"/>
      <dgm:spPr/>
      <dgm:t>
        <a:bodyPr/>
        <a:lstStyle/>
        <a:p>
          <a:r>
            <a:rPr lang="it-IT" sz="3200" dirty="0">
              <a:latin typeface="Avenir Next Condensed" panose="020B0506020202020204"/>
            </a:rPr>
            <a:t>Liquidità</a:t>
          </a:r>
        </a:p>
      </dgm:t>
    </dgm:pt>
    <dgm:pt modelId="{FE519D71-F48A-4B54-9F0B-7DBB318C1A05}" type="parTrans" cxnId="{C7AAFB67-45B7-45A4-A3FC-C783EFFFB5CE}">
      <dgm:prSet/>
      <dgm:spPr/>
      <dgm:t>
        <a:bodyPr/>
        <a:lstStyle/>
        <a:p>
          <a:endParaRPr lang="it-IT" sz="2400">
            <a:latin typeface="Avenir Next Condensed" panose="020B0506020202020204"/>
          </a:endParaRPr>
        </a:p>
      </dgm:t>
    </dgm:pt>
    <dgm:pt modelId="{3B7B50F6-0155-4A10-BB8B-BD0354E4E904}" type="sibTrans" cxnId="{C7AAFB67-45B7-45A4-A3FC-C783EFFFB5CE}">
      <dgm:prSet/>
      <dgm:spPr/>
      <dgm:t>
        <a:bodyPr/>
        <a:lstStyle/>
        <a:p>
          <a:endParaRPr lang="it-IT" sz="2400">
            <a:latin typeface="Avenir Next Condensed" panose="020B0506020202020204"/>
          </a:endParaRPr>
        </a:p>
      </dgm:t>
    </dgm:pt>
    <dgm:pt modelId="{922F41BA-5569-4BF0-A02A-080857A674C0}">
      <dgm:prSet phldrT="[Testo]" custT="1"/>
      <dgm:spPr/>
      <dgm:t>
        <a:bodyPr/>
        <a:lstStyle/>
        <a:p>
          <a:r>
            <a:rPr lang="it-IT" sz="3200" dirty="0">
              <a:latin typeface="Avenir Next Condensed" panose="020B0506020202020204"/>
            </a:rPr>
            <a:t>Rilancio della città</a:t>
          </a:r>
        </a:p>
      </dgm:t>
    </dgm:pt>
    <dgm:pt modelId="{40D69A2B-6ABA-46A8-B600-5E734E1D7B5D}" type="parTrans" cxnId="{ED0B1240-E0BA-4AEB-BD0D-4FB8D9E68249}">
      <dgm:prSet/>
      <dgm:spPr/>
      <dgm:t>
        <a:bodyPr/>
        <a:lstStyle/>
        <a:p>
          <a:endParaRPr lang="it-IT" sz="2400">
            <a:latin typeface="Avenir Next Condensed" panose="020B0506020202020204"/>
          </a:endParaRPr>
        </a:p>
      </dgm:t>
    </dgm:pt>
    <dgm:pt modelId="{FF01E268-98A2-4508-A8E4-1AEC476486B1}" type="sibTrans" cxnId="{ED0B1240-E0BA-4AEB-BD0D-4FB8D9E68249}">
      <dgm:prSet/>
      <dgm:spPr/>
      <dgm:t>
        <a:bodyPr/>
        <a:lstStyle/>
        <a:p>
          <a:endParaRPr lang="it-IT" sz="2400">
            <a:latin typeface="Avenir Next Condensed" panose="020B0506020202020204"/>
          </a:endParaRPr>
        </a:p>
      </dgm:t>
    </dgm:pt>
    <dgm:pt modelId="{80B3E14C-DC76-46B1-BDA4-D5D9BB0A17D3}" type="pres">
      <dgm:prSet presAssocID="{3F42BFF8-37E1-4B7D-A583-359E1B9E7CE9}" presName="compositeShape" presStyleCnt="0">
        <dgm:presLayoutVars>
          <dgm:chMax val="7"/>
          <dgm:dir/>
          <dgm:resizeHandles val="exact"/>
        </dgm:presLayoutVars>
      </dgm:prSet>
      <dgm:spPr/>
    </dgm:pt>
    <dgm:pt modelId="{6FA86CD5-5386-4FB9-AB45-168855392A2B}" type="pres">
      <dgm:prSet presAssocID="{3F42BFF8-37E1-4B7D-A583-359E1B9E7CE9}" presName="wedge1" presStyleLbl="node1" presStyleIdx="0" presStyleCnt="3"/>
      <dgm:spPr/>
      <dgm:t>
        <a:bodyPr/>
        <a:lstStyle/>
        <a:p>
          <a:endParaRPr lang="it-IT"/>
        </a:p>
      </dgm:t>
    </dgm:pt>
    <dgm:pt modelId="{4C2CDC84-BDF4-49B9-AEBB-151A7963A596}" type="pres">
      <dgm:prSet presAssocID="{3F42BFF8-37E1-4B7D-A583-359E1B9E7CE9}" presName="dummy1a" presStyleCnt="0"/>
      <dgm:spPr/>
    </dgm:pt>
    <dgm:pt modelId="{8AAB9D06-CA7D-4FBA-A475-ABF95F75B891}" type="pres">
      <dgm:prSet presAssocID="{3F42BFF8-37E1-4B7D-A583-359E1B9E7CE9}" presName="dummy1b" presStyleCnt="0"/>
      <dgm:spPr/>
    </dgm:pt>
    <dgm:pt modelId="{C278B5A2-301C-4552-BB40-4D27F7C2D99A}" type="pres">
      <dgm:prSet presAssocID="{3F42BFF8-37E1-4B7D-A583-359E1B9E7CE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386F30-EDBF-429A-B298-5723FE4C7A4F}" type="pres">
      <dgm:prSet presAssocID="{3F42BFF8-37E1-4B7D-A583-359E1B9E7CE9}" presName="wedge2" presStyleLbl="node1" presStyleIdx="1" presStyleCnt="3"/>
      <dgm:spPr/>
      <dgm:t>
        <a:bodyPr/>
        <a:lstStyle/>
        <a:p>
          <a:endParaRPr lang="it-IT"/>
        </a:p>
      </dgm:t>
    </dgm:pt>
    <dgm:pt modelId="{6ACBDEF7-CB91-42EF-BC21-88B011970CE1}" type="pres">
      <dgm:prSet presAssocID="{3F42BFF8-37E1-4B7D-A583-359E1B9E7CE9}" presName="dummy2a" presStyleCnt="0"/>
      <dgm:spPr/>
    </dgm:pt>
    <dgm:pt modelId="{80358509-EB98-41B4-A305-A134235081D3}" type="pres">
      <dgm:prSet presAssocID="{3F42BFF8-37E1-4B7D-A583-359E1B9E7CE9}" presName="dummy2b" presStyleCnt="0"/>
      <dgm:spPr/>
    </dgm:pt>
    <dgm:pt modelId="{B6C70CBE-48A5-4FEA-87F9-1A6F5B64B6E3}" type="pres">
      <dgm:prSet presAssocID="{3F42BFF8-37E1-4B7D-A583-359E1B9E7CE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477293-A585-425C-96FD-FC39626A6C2F}" type="pres">
      <dgm:prSet presAssocID="{3F42BFF8-37E1-4B7D-A583-359E1B9E7CE9}" presName="wedge3" presStyleLbl="node1" presStyleIdx="2" presStyleCnt="3"/>
      <dgm:spPr/>
      <dgm:t>
        <a:bodyPr/>
        <a:lstStyle/>
        <a:p>
          <a:endParaRPr lang="it-IT"/>
        </a:p>
      </dgm:t>
    </dgm:pt>
    <dgm:pt modelId="{39463E3E-A5F8-4C13-8FD7-9AB5762FC95C}" type="pres">
      <dgm:prSet presAssocID="{3F42BFF8-37E1-4B7D-A583-359E1B9E7CE9}" presName="dummy3a" presStyleCnt="0"/>
      <dgm:spPr/>
    </dgm:pt>
    <dgm:pt modelId="{FF08D5A7-734D-4780-9627-EFFA264BA972}" type="pres">
      <dgm:prSet presAssocID="{3F42BFF8-37E1-4B7D-A583-359E1B9E7CE9}" presName="dummy3b" presStyleCnt="0"/>
      <dgm:spPr/>
    </dgm:pt>
    <dgm:pt modelId="{B17E8FEE-F197-4A74-BA8C-17265FBD5E8F}" type="pres">
      <dgm:prSet presAssocID="{3F42BFF8-37E1-4B7D-A583-359E1B9E7CE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F4EAC-9977-4AE1-8E50-B1F1E2937766}" type="pres">
      <dgm:prSet presAssocID="{23FDB88B-1D17-4224-860F-305F1DE3B15E}" presName="arrowWedge1" presStyleLbl="fgSibTrans2D1" presStyleIdx="0" presStyleCnt="3"/>
      <dgm:spPr/>
    </dgm:pt>
    <dgm:pt modelId="{3DA6CD9A-DC22-45A9-9D9B-05DE871393AC}" type="pres">
      <dgm:prSet presAssocID="{3B7B50F6-0155-4A10-BB8B-BD0354E4E904}" presName="arrowWedge2" presStyleLbl="fgSibTrans2D1" presStyleIdx="1" presStyleCnt="3"/>
      <dgm:spPr/>
    </dgm:pt>
    <dgm:pt modelId="{49D08DEB-2EEA-41E3-AA64-B7D73FCBFC99}" type="pres">
      <dgm:prSet presAssocID="{FF01E268-98A2-4508-A8E4-1AEC476486B1}" presName="arrowWedge3" presStyleLbl="fgSibTrans2D1" presStyleIdx="2" presStyleCnt="3"/>
      <dgm:spPr/>
    </dgm:pt>
  </dgm:ptLst>
  <dgm:cxnLst>
    <dgm:cxn modelId="{4899AF3C-548E-49B6-8F6F-E4A6973D9A1F}" type="presOf" srcId="{D4DC574D-8EDE-4D1C-83AA-056B51F7ED27}" destId="{B6C70CBE-48A5-4FEA-87F9-1A6F5B64B6E3}" srcOrd="1" destOrd="0" presId="urn:microsoft.com/office/officeart/2005/8/layout/cycle8"/>
    <dgm:cxn modelId="{79B85A4D-1FA8-4222-AC6E-A8A52C781FE0}" type="presOf" srcId="{D4DC574D-8EDE-4D1C-83AA-056B51F7ED27}" destId="{6D386F30-EDBF-429A-B298-5723FE4C7A4F}" srcOrd="0" destOrd="0" presId="urn:microsoft.com/office/officeart/2005/8/layout/cycle8"/>
    <dgm:cxn modelId="{F591C037-62EC-4559-B3CF-A71EA1B8B5F1}" type="presOf" srcId="{38255963-DEC9-4B4E-A2C1-FEFFE6F3AEEE}" destId="{6FA86CD5-5386-4FB9-AB45-168855392A2B}" srcOrd="0" destOrd="0" presId="urn:microsoft.com/office/officeart/2005/8/layout/cycle8"/>
    <dgm:cxn modelId="{CD232D37-AE8C-4950-9BF2-150E9007FCDE}" srcId="{3F42BFF8-37E1-4B7D-A583-359E1B9E7CE9}" destId="{38255963-DEC9-4B4E-A2C1-FEFFE6F3AEEE}" srcOrd="0" destOrd="0" parTransId="{6EF3706C-E1C5-4C5E-9B1B-D265C3E85597}" sibTransId="{23FDB88B-1D17-4224-860F-305F1DE3B15E}"/>
    <dgm:cxn modelId="{173AE6D3-FD6C-43CB-BA47-206ABC07F66D}" type="presOf" srcId="{922F41BA-5569-4BF0-A02A-080857A674C0}" destId="{B17E8FEE-F197-4A74-BA8C-17265FBD5E8F}" srcOrd="1" destOrd="0" presId="urn:microsoft.com/office/officeart/2005/8/layout/cycle8"/>
    <dgm:cxn modelId="{C7AAFB67-45B7-45A4-A3FC-C783EFFFB5CE}" srcId="{3F42BFF8-37E1-4B7D-A583-359E1B9E7CE9}" destId="{D4DC574D-8EDE-4D1C-83AA-056B51F7ED27}" srcOrd="1" destOrd="0" parTransId="{FE519D71-F48A-4B54-9F0B-7DBB318C1A05}" sibTransId="{3B7B50F6-0155-4A10-BB8B-BD0354E4E904}"/>
    <dgm:cxn modelId="{D21EB5E2-489B-498E-A579-80C3BDACF22B}" type="presOf" srcId="{38255963-DEC9-4B4E-A2C1-FEFFE6F3AEEE}" destId="{C278B5A2-301C-4552-BB40-4D27F7C2D99A}" srcOrd="1" destOrd="0" presId="urn:microsoft.com/office/officeart/2005/8/layout/cycle8"/>
    <dgm:cxn modelId="{ED0B1240-E0BA-4AEB-BD0D-4FB8D9E68249}" srcId="{3F42BFF8-37E1-4B7D-A583-359E1B9E7CE9}" destId="{922F41BA-5569-4BF0-A02A-080857A674C0}" srcOrd="2" destOrd="0" parTransId="{40D69A2B-6ABA-46A8-B600-5E734E1D7B5D}" sibTransId="{FF01E268-98A2-4508-A8E4-1AEC476486B1}"/>
    <dgm:cxn modelId="{CD8BAFAE-96B0-4624-A77A-0A4A1B44AE18}" type="presOf" srcId="{922F41BA-5569-4BF0-A02A-080857A674C0}" destId="{5D477293-A585-425C-96FD-FC39626A6C2F}" srcOrd="0" destOrd="0" presId="urn:microsoft.com/office/officeart/2005/8/layout/cycle8"/>
    <dgm:cxn modelId="{5BE02977-318C-4360-95F1-F815981C748E}" type="presOf" srcId="{3F42BFF8-37E1-4B7D-A583-359E1B9E7CE9}" destId="{80B3E14C-DC76-46B1-BDA4-D5D9BB0A17D3}" srcOrd="0" destOrd="0" presId="urn:microsoft.com/office/officeart/2005/8/layout/cycle8"/>
    <dgm:cxn modelId="{D39823D1-964B-47CA-B024-41A573E21862}" type="presParOf" srcId="{80B3E14C-DC76-46B1-BDA4-D5D9BB0A17D3}" destId="{6FA86CD5-5386-4FB9-AB45-168855392A2B}" srcOrd="0" destOrd="0" presId="urn:microsoft.com/office/officeart/2005/8/layout/cycle8"/>
    <dgm:cxn modelId="{E4D9B49C-E067-4FAC-90EA-E1EAD273C77A}" type="presParOf" srcId="{80B3E14C-DC76-46B1-BDA4-D5D9BB0A17D3}" destId="{4C2CDC84-BDF4-49B9-AEBB-151A7963A596}" srcOrd="1" destOrd="0" presId="urn:microsoft.com/office/officeart/2005/8/layout/cycle8"/>
    <dgm:cxn modelId="{45284840-F93B-4672-AAF1-C743979EE1A7}" type="presParOf" srcId="{80B3E14C-DC76-46B1-BDA4-D5D9BB0A17D3}" destId="{8AAB9D06-CA7D-4FBA-A475-ABF95F75B891}" srcOrd="2" destOrd="0" presId="urn:microsoft.com/office/officeart/2005/8/layout/cycle8"/>
    <dgm:cxn modelId="{13E6FFAD-E645-4E0E-BDBE-D10A2E710911}" type="presParOf" srcId="{80B3E14C-DC76-46B1-BDA4-D5D9BB0A17D3}" destId="{C278B5A2-301C-4552-BB40-4D27F7C2D99A}" srcOrd="3" destOrd="0" presId="urn:microsoft.com/office/officeart/2005/8/layout/cycle8"/>
    <dgm:cxn modelId="{D68B6134-972F-4455-BDBE-02614B3DEAB7}" type="presParOf" srcId="{80B3E14C-DC76-46B1-BDA4-D5D9BB0A17D3}" destId="{6D386F30-EDBF-429A-B298-5723FE4C7A4F}" srcOrd="4" destOrd="0" presId="urn:microsoft.com/office/officeart/2005/8/layout/cycle8"/>
    <dgm:cxn modelId="{F914F68F-3B39-47CC-8960-A4E50226B744}" type="presParOf" srcId="{80B3E14C-DC76-46B1-BDA4-D5D9BB0A17D3}" destId="{6ACBDEF7-CB91-42EF-BC21-88B011970CE1}" srcOrd="5" destOrd="0" presId="urn:microsoft.com/office/officeart/2005/8/layout/cycle8"/>
    <dgm:cxn modelId="{BB04B14D-57E5-4B8A-BF7A-F6F117D501E4}" type="presParOf" srcId="{80B3E14C-DC76-46B1-BDA4-D5D9BB0A17D3}" destId="{80358509-EB98-41B4-A305-A134235081D3}" srcOrd="6" destOrd="0" presId="urn:microsoft.com/office/officeart/2005/8/layout/cycle8"/>
    <dgm:cxn modelId="{76BF0519-3DC7-4C88-8899-A8E4548D54EA}" type="presParOf" srcId="{80B3E14C-DC76-46B1-BDA4-D5D9BB0A17D3}" destId="{B6C70CBE-48A5-4FEA-87F9-1A6F5B64B6E3}" srcOrd="7" destOrd="0" presId="urn:microsoft.com/office/officeart/2005/8/layout/cycle8"/>
    <dgm:cxn modelId="{3DB2E287-6ADA-4090-B17C-8DBB277546E2}" type="presParOf" srcId="{80B3E14C-DC76-46B1-BDA4-D5D9BB0A17D3}" destId="{5D477293-A585-425C-96FD-FC39626A6C2F}" srcOrd="8" destOrd="0" presId="urn:microsoft.com/office/officeart/2005/8/layout/cycle8"/>
    <dgm:cxn modelId="{BD39D593-9330-4B9E-9ED8-B08B96350308}" type="presParOf" srcId="{80B3E14C-DC76-46B1-BDA4-D5D9BB0A17D3}" destId="{39463E3E-A5F8-4C13-8FD7-9AB5762FC95C}" srcOrd="9" destOrd="0" presId="urn:microsoft.com/office/officeart/2005/8/layout/cycle8"/>
    <dgm:cxn modelId="{AC945118-1918-418A-AAE3-1154F3F0D50F}" type="presParOf" srcId="{80B3E14C-DC76-46B1-BDA4-D5D9BB0A17D3}" destId="{FF08D5A7-734D-4780-9627-EFFA264BA972}" srcOrd="10" destOrd="0" presId="urn:microsoft.com/office/officeart/2005/8/layout/cycle8"/>
    <dgm:cxn modelId="{0A1DB735-69F6-48DF-A294-16203A2B6220}" type="presParOf" srcId="{80B3E14C-DC76-46B1-BDA4-D5D9BB0A17D3}" destId="{B17E8FEE-F197-4A74-BA8C-17265FBD5E8F}" srcOrd="11" destOrd="0" presId="urn:microsoft.com/office/officeart/2005/8/layout/cycle8"/>
    <dgm:cxn modelId="{B1CC136A-1262-44F7-9990-8EFC1310E9F1}" type="presParOf" srcId="{80B3E14C-DC76-46B1-BDA4-D5D9BB0A17D3}" destId="{3B1F4EAC-9977-4AE1-8E50-B1F1E2937766}" srcOrd="12" destOrd="0" presId="urn:microsoft.com/office/officeart/2005/8/layout/cycle8"/>
    <dgm:cxn modelId="{EB8859D4-7156-4179-8323-BB18EA8AFAD5}" type="presParOf" srcId="{80B3E14C-DC76-46B1-BDA4-D5D9BB0A17D3}" destId="{3DA6CD9A-DC22-45A9-9D9B-05DE871393AC}" srcOrd="13" destOrd="0" presId="urn:microsoft.com/office/officeart/2005/8/layout/cycle8"/>
    <dgm:cxn modelId="{9B32369D-EB17-48AC-B2DC-CE4D37ECEE7A}" type="presParOf" srcId="{80B3E14C-DC76-46B1-BDA4-D5D9BB0A17D3}" destId="{49D08DEB-2EEA-41E3-AA64-B7D73FCBFC9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8DA2A-6017-4908-B5A7-4468D9EADA5A}">
      <dsp:nvSpPr>
        <dsp:cNvPr id="0" name=""/>
        <dsp:cNvSpPr/>
      </dsp:nvSpPr>
      <dsp:spPr>
        <a:xfrm>
          <a:off x="2641600" y="537"/>
          <a:ext cx="3962400" cy="2095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>
              <a:latin typeface="Avenir Next Condensed" panose="020B0506020202020204"/>
            </a:rPr>
            <a:t>Sospensione del pagamento della quota capitale per il 2020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>
              <a:latin typeface="Avenir Next Condensed" panose="020B0506020202020204"/>
            </a:rPr>
            <a:t>Allungamento di 1 anno della scadenza a condizioni invariate</a:t>
          </a:r>
        </a:p>
      </dsp:txBody>
      <dsp:txXfrm>
        <a:off x="2641600" y="262537"/>
        <a:ext cx="3176402" cy="1571997"/>
      </dsp:txXfrm>
    </dsp:sp>
    <dsp:sp modelId="{4434D41B-3502-4F8A-9B76-295E0A5E613B}">
      <dsp:nvSpPr>
        <dsp:cNvPr id="0" name=""/>
        <dsp:cNvSpPr/>
      </dsp:nvSpPr>
      <dsp:spPr>
        <a:xfrm>
          <a:off x="0" y="537"/>
          <a:ext cx="2641600" cy="2095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>
              <a:latin typeface="Avenir Next Condensed" panose="020B0506020202020204"/>
            </a:rPr>
            <a:t>Sospensione mutui MEF</a:t>
          </a:r>
        </a:p>
      </dsp:txBody>
      <dsp:txXfrm>
        <a:off x="102318" y="102855"/>
        <a:ext cx="2436964" cy="1891360"/>
      </dsp:txXfrm>
    </dsp:sp>
    <dsp:sp modelId="{A8BB0FBA-36A4-41DD-97C0-9A611F5E2C89}">
      <dsp:nvSpPr>
        <dsp:cNvPr id="0" name=""/>
        <dsp:cNvSpPr/>
      </dsp:nvSpPr>
      <dsp:spPr>
        <a:xfrm>
          <a:off x="2641600" y="2306133"/>
          <a:ext cx="3962400" cy="2095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>
              <a:latin typeface="Avenir Next Condensed" panose="020B0506020202020204"/>
            </a:rPr>
            <a:t>Rinegoziate 111 posizioni su 118 disponibili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900" kern="1200" dirty="0">
              <a:latin typeface="Avenir Next Condensed" panose="020B0506020202020204"/>
            </a:rPr>
            <a:t>Allungamento della scadenza al 2043 con tassi più bassi sul principio dell’equivalenza finanziaria</a:t>
          </a:r>
        </a:p>
      </dsp:txBody>
      <dsp:txXfrm>
        <a:off x="2641600" y="2568133"/>
        <a:ext cx="3176402" cy="1571997"/>
      </dsp:txXfrm>
    </dsp:sp>
    <dsp:sp modelId="{999359EA-4D77-446C-B9AF-387389A84C3E}">
      <dsp:nvSpPr>
        <dsp:cNvPr id="0" name=""/>
        <dsp:cNvSpPr/>
      </dsp:nvSpPr>
      <dsp:spPr>
        <a:xfrm>
          <a:off x="0" y="2306133"/>
          <a:ext cx="2641600" cy="2095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>
              <a:latin typeface="Avenir Next Condensed" panose="020B0506020202020204"/>
            </a:rPr>
            <a:t>Rinegoziazione Mutui </a:t>
          </a:r>
          <a:br>
            <a:rPr lang="it-IT" sz="2500" kern="1200" dirty="0">
              <a:latin typeface="Avenir Next Condensed" panose="020B0506020202020204"/>
            </a:rPr>
          </a:br>
          <a:r>
            <a:rPr lang="it-IT" sz="2500" kern="1200" dirty="0">
              <a:latin typeface="Avenir Next Condensed" panose="020B0506020202020204"/>
            </a:rPr>
            <a:t>Cassa Depositi e Prestiti</a:t>
          </a:r>
        </a:p>
      </dsp:txBody>
      <dsp:txXfrm>
        <a:off x="102318" y="2408451"/>
        <a:ext cx="2436964" cy="1891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2F638-5DD9-441A-9109-8BF1A98C55DC}">
      <dsp:nvSpPr>
        <dsp:cNvPr id="0" name=""/>
        <dsp:cNvSpPr/>
      </dsp:nvSpPr>
      <dsp:spPr>
        <a:xfrm rot="21300000">
          <a:off x="18170" y="1864374"/>
          <a:ext cx="5884963" cy="673917"/>
        </a:xfrm>
        <a:prstGeom prst="mathMinus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6E0C5-ACBC-412A-B8EC-6D1319C535F1}">
      <dsp:nvSpPr>
        <dsp:cNvPr id="0" name=""/>
        <dsp:cNvSpPr/>
      </dsp:nvSpPr>
      <dsp:spPr>
        <a:xfrm>
          <a:off x="710556" y="220133"/>
          <a:ext cx="1776391" cy="1761066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F32DB-BF99-409B-99A3-2E663A53ADA4}">
      <dsp:nvSpPr>
        <dsp:cNvPr id="0" name=""/>
        <dsp:cNvSpPr/>
      </dsp:nvSpPr>
      <dsp:spPr>
        <a:xfrm>
          <a:off x="3138291" y="21264"/>
          <a:ext cx="1894817" cy="1849120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>
              <a:latin typeface="Avenir Next Condensed" panose="020B0506020202020204"/>
            </a:rPr>
            <a:t>Euro 5.367.023</a:t>
          </a:r>
        </a:p>
      </dsp:txBody>
      <dsp:txXfrm>
        <a:off x="3138291" y="21264"/>
        <a:ext cx="1894817" cy="1849120"/>
      </dsp:txXfrm>
    </dsp:sp>
    <dsp:sp modelId="{B00BC72D-6E3D-4209-8CD7-69D5FBEAD066}">
      <dsp:nvSpPr>
        <dsp:cNvPr id="0" name=""/>
        <dsp:cNvSpPr/>
      </dsp:nvSpPr>
      <dsp:spPr>
        <a:xfrm>
          <a:off x="3434356" y="2421466"/>
          <a:ext cx="1776391" cy="1761066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553D5-09F7-4F35-88E2-1DC9A15479DB}">
      <dsp:nvSpPr>
        <dsp:cNvPr id="0" name=""/>
        <dsp:cNvSpPr/>
      </dsp:nvSpPr>
      <dsp:spPr>
        <a:xfrm>
          <a:off x="888195" y="2532281"/>
          <a:ext cx="1894817" cy="1849120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>
              <a:latin typeface="Avenir Next Condensed" panose="020B0506020202020204"/>
            </a:rPr>
            <a:t>Euro 5.161.932</a:t>
          </a:r>
        </a:p>
      </dsp:txBody>
      <dsp:txXfrm>
        <a:off x="888195" y="2532281"/>
        <a:ext cx="1894817" cy="184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CEF2-2101-47C0-90B8-482063C3EC70}">
      <dsp:nvSpPr>
        <dsp:cNvPr id="0" name=""/>
        <dsp:cNvSpPr/>
      </dsp:nvSpPr>
      <dsp:spPr>
        <a:xfrm>
          <a:off x="-6295232" y="-963691"/>
          <a:ext cx="7498842" cy="7498842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52F0-CDCF-44EE-ABEE-25F3E3A6EF99}">
      <dsp:nvSpPr>
        <dsp:cNvPr id="0" name=""/>
        <dsp:cNvSpPr/>
      </dsp:nvSpPr>
      <dsp:spPr>
        <a:xfrm>
          <a:off x="390837" y="253278"/>
          <a:ext cx="6311857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Fondo di solidarietà alimentare - Euro 268.270</a:t>
          </a:r>
        </a:p>
      </dsp:txBody>
      <dsp:txXfrm>
        <a:off x="390837" y="253278"/>
        <a:ext cx="6311857" cy="506334"/>
      </dsp:txXfrm>
    </dsp:sp>
    <dsp:sp modelId="{9BA46E0A-38A1-4A35-A323-4E16A50B8F61}">
      <dsp:nvSpPr>
        <dsp:cNvPr id="0" name=""/>
        <dsp:cNvSpPr/>
      </dsp:nvSpPr>
      <dsp:spPr>
        <a:xfrm>
          <a:off x="74378" y="189986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6F0A6-2E36-4613-8AF3-5C10DA895B23}">
      <dsp:nvSpPr>
        <dsp:cNvPr id="0" name=""/>
        <dsp:cNvSpPr/>
      </dsp:nvSpPr>
      <dsp:spPr>
        <a:xfrm>
          <a:off x="849369" y="1013225"/>
          <a:ext cx="5853325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Fondi complessivi DL Rilancio - Euro 2.820.000 (stima)</a:t>
          </a:r>
        </a:p>
      </dsp:txBody>
      <dsp:txXfrm>
        <a:off x="849369" y="1013225"/>
        <a:ext cx="5853325" cy="506334"/>
      </dsp:txXfrm>
    </dsp:sp>
    <dsp:sp modelId="{7D44C73C-1E9D-4DE8-81CD-BF8428A7E90E}">
      <dsp:nvSpPr>
        <dsp:cNvPr id="0" name=""/>
        <dsp:cNvSpPr/>
      </dsp:nvSpPr>
      <dsp:spPr>
        <a:xfrm>
          <a:off x="532910" y="949933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42EAC-7E5E-49B7-A070-6522DB1F95D4}">
      <dsp:nvSpPr>
        <dsp:cNvPr id="0" name=""/>
        <dsp:cNvSpPr/>
      </dsp:nvSpPr>
      <dsp:spPr>
        <a:xfrm>
          <a:off x="1100641" y="1772615"/>
          <a:ext cx="5602053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Fondo disinfezione e sanificazione - Euro 72.524</a:t>
          </a:r>
        </a:p>
      </dsp:txBody>
      <dsp:txXfrm>
        <a:off x="1100641" y="1772615"/>
        <a:ext cx="5602053" cy="506334"/>
      </dsp:txXfrm>
    </dsp:sp>
    <dsp:sp modelId="{83E6D099-768F-46E8-BC9C-4157E8D48309}">
      <dsp:nvSpPr>
        <dsp:cNvPr id="0" name=""/>
        <dsp:cNvSpPr/>
      </dsp:nvSpPr>
      <dsp:spPr>
        <a:xfrm>
          <a:off x="784182" y="1709323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0E8F4-08AE-4755-A114-2F6A6A8A8CC3}">
      <dsp:nvSpPr>
        <dsp:cNvPr id="0" name=""/>
        <dsp:cNvSpPr/>
      </dsp:nvSpPr>
      <dsp:spPr>
        <a:xfrm>
          <a:off x="1180870" y="2532562"/>
          <a:ext cx="5521824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Contributo regione per COVID-19 - Euro 16.500</a:t>
          </a:r>
        </a:p>
      </dsp:txBody>
      <dsp:txXfrm>
        <a:off x="1180870" y="2532562"/>
        <a:ext cx="5521824" cy="506334"/>
      </dsp:txXfrm>
    </dsp:sp>
    <dsp:sp modelId="{8B0778D8-3372-4FD7-8CB9-666558A6C8DB}">
      <dsp:nvSpPr>
        <dsp:cNvPr id="0" name=""/>
        <dsp:cNvSpPr/>
      </dsp:nvSpPr>
      <dsp:spPr>
        <a:xfrm>
          <a:off x="864412" y="2469271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179AB-D8F4-428B-B437-5A0E9E947E26}">
      <dsp:nvSpPr>
        <dsp:cNvPr id="0" name=""/>
        <dsp:cNvSpPr/>
      </dsp:nvSpPr>
      <dsp:spPr>
        <a:xfrm>
          <a:off x="1100641" y="3292510"/>
          <a:ext cx="5602053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Contributi da privati / donazioni - Euro 17.500</a:t>
          </a:r>
        </a:p>
      </dsp:txBody>
      <dsp:txXfrm>
        <a:off x="1100641" y="3292510"/>
        <a:ext cx="5602053" cy="506334"/>
      </dsp:txXfrm>
    </dsp:sp>
    <dsp:sp modelId="{45BCE9C7-5858-4340-9EF6-74FEC2BA88FE}">
      <dsp:nvSpPr>
        <dsp:cNvPr id="0" name=""/>
        <dsp:cNvSpPr/>
      </dsp:nvSpPr>
      <dsp:spPr>
        <a:xfrm>
          <a:off x="784182" y="3229218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48FB2-1BBB-4F93-B82A-0BAB78FA9070}">
      <dsp:nvSpPr>
        <dsp:cNvPr id="0" name=""/>
        <dsp:cNvSpPr/>
      </dsp:nvSpPr>
      <dsp:spPr>
        <a:xfrm>
          <a:off x="849369" y="4051899"/>
          <a:ext cx="5853325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Contributo CAP HOLDING per COVID-19 - Euro 187.800</a:t>
          </a:r>
        </a:p>
      </dsp:txBody>
      <dsp:txXfrm>
        <a:off x="849369" y="4051899"/>
        <a:ext cx="5853325" cy="506334"/>
      </dsp:txXfrm>
    </dsp:sp>
    <dsp:sp modelId="{9E90AB16-3A95-4AB9-B71B-D4B438AF6F10}">
      <dsp:nvSpPr>
        <dsp:cNvPr id="0" name=""/>
        <dsp:cNvSpPr/>
      </dsp:nvSpPr>
      <dsp:spPr>
        <a:xfrm>
          <a:off x="532910" y="3988608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49933-9393-4A3B-A6E7-334ECC7F0AFC}">
      <dsp:nvSpPr>
        <dsp:cNvPr id="0" name=""/>
        <dsp:cNvSpPr/>
      </dsp:nvSpPr>
      <dsp:spPr>
        <a:xfrm>
          <a:off x="390837" y="4811847"/>
          <a:ext cx="6311857" cy="5063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90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/>
            <a:t>Contributo Regione per investimenti - Euro 1.000.000</a:t>
          </a:r>
        </a:p>
      </dsp:txBody>
      <dsp:txXfrm>
        <a:off x="390837" y="4811847"/>
        <a:ext cx="6311857" cy="506334"/>
      </dsp:txXfrm>
    </dsp:sp>
    <dsp:sp modelId="{C69295A7-466E-4335-80BC-E4B5B512EC2B}">
      <dsp:nvSpPr>
        <dsp:cNvPr id="0" name=""/>
        <dsp:cNvSpPr/>
      </dsp:nvSpPr>
      <dsp:spPr>
        <a:xfrm>
          <a:off x="74378" y="4748555"/>
          <a:ext cx="632917" cy="632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6D72-899A-4548-9C79-43A6B9B0BFA4}">
      <dsp:nvSpPr>
        <dsp:cNvPr id="0" name=""/>
        <dsp:cNvSpPr/>
      </dsp:nvSpPr>
      <dsp:spPr>
        <a:xfrm>
          <a:off x="1215635" y="506116"/>
          <a:ext cx="2405231" cy="24053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33E66-A6DF-4982-9713-15C3E29E0A21}">
      <dsp:nvSpPr>
        <dsp:cNvPr id="0" name=""/>
        <dsp:cNvSpPr/>
      </dsp:nvSpPr>
      <dsp:spPr>
        <a:xfrm>
          <a:off x="1746852" y="1170608"/>
          <a:ext cx="1341930" cy="892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Avenir Next Condensed" panose="020B0506020202020204"/>
            </a:rPr>
            <a:t>Euro 3.382.594</a:t>
          </a:r>
          <a:br>
            <a:rPr lang="it-IT" sz="2400" b="1" kern="1200" dirty="0">
              <a:latin typeface="Avenir Next Condensed" panose="020B0506020202020204"/>
            </a:rPr>
          </a:br>
          <a:r>
            <a:rPr lang="it-IT" sz="2400" b="1" kern="1200" dirty="0">
              <a:latin typeface="Avenir Next Condensed" panose="020B0506020202020204"/>
            </a:rPr>
            <a:t>Corrente</a:t>
          </a:r>
        </a:p>
      </dsp:txBody>
      <dsp:txXfrm>
        <a:off x="1746852" y="1170608"/>
        <a:ext cx="1341930" cy="892143"/>
      </dsp:txXfrm>
    </dsp:sp>
    <dsp:sp modelId="{FDD4868C-EF18-46C7-8D1D-730D6B3803EB}">
      <dsp:nvSpPr>
        <dsp:cNvPr id="0" name=""/>
        <dsp:cNvSpPr/>
      </dsp:nvSpPr>
      <dsp:spPr>
        <a:xfrm>
          <a:off x="719139" y="2047818"/>
          <a:ext cx="2066277" cy="206715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6B5F9-11AB-4D21-9A73-8E7750CB67A9}">
      <dsp:nvSpPr>
        <dsp:cNvPr id="0" name=""/>
        <dsp:cNvSpPr/>
      </dsp:nvSpPr>
      <dsp:spPr>
        <a:xfrm>
          <a:off x="1075887" y="2605014"/>
          <a:ext cx="1341930" cy="984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Avenir Next Condensed" panose="020B0506020202020204"/>
            </a:rPr>
            <a:t>Euro 1.000.000</a:t>
          </a:r>
          <a:br>
            <a:rPr lang="it-IT" sz="2400" b="1" kern="1200" dirty="0">
              <a:latin typeface="Avenir Next Condensed" panose="020B0506020202020204"/>
            </a:rPr>
          </a:br>
          <a:r>
            <a:rPr lang="it-IT" sz="2400" b="1" kern="1200" dirty="0">
              <a:latin typeface="Avenir Next Condensed" panose="020B0506020202020204"/>
            </a:rPr>
            <a:t>Capitale</a:t>
          </a:r>
        </a:p>
      </dsp:txBody>
      <dsp:txXfrm>
        <a:off x="1075887" y="2605014"/>
        <a:ext cx="1341930" cy="984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20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37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2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5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1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6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8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1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15630-E16A-0444-BFFA-AD903A26A005}" type="datetimeFigureOut">
              <a:rPr lang="it-IT" smtClean="0"/>
              <a:t>25/06/2020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C7FD-9036-2347-9038-DD67403BA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4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8CA7E58E-1AC8-9E40-8733-A30A532F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6ACF1FD8-2E6C-6242-BAF6-85900F0A2837}"/>
              </a:ext>
            </a:extLst>
          </p:cNvPr>
          <p:cNvSpPr txBox="1"/>
          <p:nvPr/>
        </p:nvSpPr>
        <p:spPr>
          <a:xfrm>
            <a:off x="6326121" y="501707"/>
            <a:ext cx="303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ASSESSORATO </a:t>
            </a:r>
          </a:p>
          <a:p>
            <a:pPr algn="r"/>
            <a:r>
              <a:rPr lang="it-IT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AL BILANCIO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D2F3B552-4000-1243-927A-2EB47804F9C8}"/>
              </a:ext>
            </a:extLst>
          </p:cNvPr>
          <p:cNvSpPr txBox="1"/>
          <p:nvPr/>
        </p:nvSpPr>
        <p:spPr>
          <a:xfrm>
            <a:off x="2998382" y="2728321"/>
            <a:ext cx="633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800"/>
              </a:lnSpc>
            </a:pPr>
            <a:r>
              <a:rPr lang="it-IT" sz="4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Bilancio Preventivo 2020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1ED140E5-83FD-A44E-9245-D8AED3F5377F}"/>
              </a:ext>
            </a:extLst>
          </p:cNvPr>
          <p:cNvSpPr txBox="1"/>
          <p:nvPr/>
        </p:nvSpPr>
        <p:spPr>
          <a:xfrm>
            <a:off x="4076535" y="4153137"/>
            <a:ext cx="528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I CONTI DEL COMUNE DI RHO </a:t>
            </a:r>
          </a:p>
          <a:p>
            <a:pPr algn="r"/>
            <a:r>
              <a:rPr lang="it-IT" sz="2000" dirty="0">
                <a:solidFill>
                  <a:schemeClr val="bg1"/>
                </a:solidFill>
                <a:latin typeface="Avenir Next Condensed" panose="020B0506020202020204" pitchFamily="34" charset="0"/>
              </a:rPr>
              <a:t>NELL’ANNO DEL COVID-19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0073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graphicFrame>
        <p:nvGraphicFramePr>
          <p:cNvPr id="6" name="Group 61">
            <a:extLst>
              <a:ext uri="{FF2B5EF4-FFF2-40B4-BE49-F238E27FC236}">
                <a16:creationId xmlns="" xmlns:a16="http://schemas.microsoft.com/office/drawing/2014/main" id="{2A8869DB-310B-4D58-ACCC-851A0BB27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82469"/>
              </p:ext>
            </p:extLst>
          </p:nvPr>
        </p:nvGraphicFramePr>
        <p:xfrm>
          <a:off x="1350335" y="1726030"/>
          <a:ext cx="8187070" cy="2907117"/>
        </p:xfrm>
        <a:graphic>
          <a:graphicData uri="http://schemas.openxmlformats.org/drawingml/2006/table">
            <a:tbl>
              <a:tblPr firstRow="1" lastRow="1" bandRow="1">
                <a:tableStyleId>{D27102A9-8310-4765-A935-A1911B00CA55}</a:tableStyleId>
              </a:tblPr>
              <a:tblGrid>
                <a:gridCol w="50598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7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0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Preventivo 2019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Preventivo 2020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SOCCORSO CIVILE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     29.160,00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     54.500,00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DIRITTI SOCIALI, POLITICHE SOCIALI E FAMIGLIA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10.224.940,00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10.607.093,00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SVILUPPO ECONOMICO E COMPETITIVITA’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404.320,00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864.656,00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POLITICHE PER IL LAVORO E LA FORMAZIONE PROFESSIONALE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225.200,00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225.200,00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ENERGIA E DIVERSIFICAZIONE DELEL FONTI ENERGETICHE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 79.854,00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  74.118,00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FONDI E ACCANTONAMENTI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2.012.941,00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3.200.238,00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€ 42.715.783,00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€ 44.511.296,00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150E8EB-E2C9-475D-93FB-7F5DE8BC9B22}"/>
              </a:ext>
            </a:extLst>
          </p:cNvPr>
          <p:cNvSpPr txBox="1"/>
          <p:nvPr/>
        </p:nvSpPr>
        <p:spPr>
          <a:xfrm>
            <a:off x="946009" y="5041947"/>
            <a:ext cx="8352928" cy="132343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Avenir Next Condensed" panose="020B0506020202020204"/>
              </a:rPr>
              <a:t>Quadro di risorse in spesa costante con:</a:t>
            </a:r>
          </a:p>
          <a:p>
            <a:pPr marL="342900" indent="-342900" algn="just">
              <a:buFontTx/>
              <a:buChar char="-"/>
            </a:pPr>
            <a:r>
              <a:rPr lang="it-IT" sz="2000" dirty="0">
                <a:latin typeface="Avenir Next Condensed" panose="020B0506020202020204"/>
              </a:rPr>
              <a:t>maggiore investimento nel settore sociale di Euro 382.153</a:t>
            </a:r>
          </a:p>
          <a:p>
            <a:pPr marL="342900" indent="-342900" algn="just">
              <a:buFontTx/>
              <a:buChar char="-"/>
            </a:pPr>
            <a:r>
              <a:rPr lang="it-IT" sz="2000" dirty="0">
                <a:latin typeface="Avenir Next Condensed" panose="020B0506020202020204"/>
              </a:rPr>
              <a:t>Fondo Comunità e Rilancio di Euro 500.000</a:t>
            </a:r>
          </a:p>
          <a:p>
            <a:pPr marL="342900" indent="-342900" algn="just">
              <a:buFontTx/>
              <a:buChar char="-"/>
            </a:pPr>
            <a:r>
              <a:rPr lang="it-IT" sz="2000" dirty="0">
                <a:latin typeface="Avenir Next Condensed" panose="020B0506020202020204"/>
              </a:rPr>
              <a:t>entrata a regime del FCDE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97660" y="1430273"/>
            <a:ext cx="151729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SPESE </a:t>
            </a:r>
          </a:p>
          <a:p>
            <a:pPr algn="ctr"/>
            <a:r>
              <a:rPr lang="it-IT" sz="2400" b="1" dirty="0">
                <a:latin typeface="Avenir Next Condensed" panose="020B0506020202020204"/>
              </a:rPr>
              <a:t>CORRENTI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9858F385-69FB-4D27-82D8-BDB8F66565C8}"/>
              </a:ext>
            </a:extLst>
          </p:cNvPr>
          <p:cNvSpPr/>
          <p:nvPr/>
        </p:nvSpPr>
        <p:spPr>
          <a:xfrm>
            <a:off x="1184476" y="2392325"/>
            <a:ext cx="8448621" cy="31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A8396F25-4881-425E-9AB6-E77F90CB4802}"/>
              </a:ext>
            </a:extLst>
          </p:cNvPr>
          <p:cNvSpPr/>
          <p:nvPr/>
        </p:nvSpPr>
        <p:spPr>
          <a:xfrm>
            <a:off x="1184476" y="3905768"/>
            <a:ext cx="8448621" cy="31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A552B581-2B2C-463C-A34C-76795918315C}"/>
              </a:ext>
            </a:extLst>
          </p:cNvPr>
          <p:cNvSpPr/>
          <p:nvPr/>
        </p:nvSpPr>
        <p:spPr>
          <a:xfrm>
            <a:off x="1184475" y="2766755"/>
            <a:ext cx="8448621" cy="3189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94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B82F9B39-A9A9-45B0-957B-1D65A90D5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69189"/>
              </p:ext>
            </p:extLst>
          </p:nvPr>
        </p:nvGraphicFramePr>
        <p:xfrm>
          <a:off x="1849262" y="1845771"/>
          <a:ext cx="6768752" cy="2961329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2020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latin typeface="Avenir Next Condensed" panose="020B0506020202020204"/>
                        </a:rPr>
                        <a:t>Fondo</a:t>
                      </a:r>
                      <a:r>
                        <a:rPr lang="it-IT" sz="2000" b="0" i="0" u="none" strike="noStrike" baseline="0" dirty="0">
                          <a:latin typeface="Avenir Next Condensed" panose="020B0506020202020204"/>
                        </a:rPr>
                        <a:t> pluriennale vincolato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      920.790,19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latin typeface="Avenir Next Condensed" panose="020B0506020202020204"/>
                        </a:rPr>
                        <a:t>Entrate correnti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€ 43.658.323,00 </a:t>
                      </a:r>
                      <a:endParaRPr kumimoji="0" lang="it-IT" sz="2000" b="0" i="0" u="none" strike="noStrike" kern="1200" dirty="0">
                        <a:solidFill>
                          <a:schemeClr val="tx1"/>
                        </a:solidFill>
                        <a:latin typeface="Avenir Next Condensed" panose="020B0506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latin typeface="Avenir Next Condensed" panose="020B0506020202020204"/>
                        </a:rPr>
                        <a:t>Disavanzo (1/30 del 2014)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- €       119.842,00</a:t>
                      </a:r>
                      <a:endParaRPr kumimoji="0" lang="it-IT" sz="2000" b="0" i="0" u="none" strike="noStrike" kern="1200" dirty="0">
                        <a:solidFill>
                          <a:schemeClr val="tx1"/>
                        </a:solidFill>
                        <a:latin typeface="Avenir Next Condensed" panose="020B0506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42360549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latin typeface="Avenir Next Condensed" panose="020B0506020202020204"/>
                        </a:rPr>
                        <a:t>Spese correnti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- € 45.312.244,19 </a:t>
                      </a:r>
                      <a:endParaRPr kumimoji="0" lang="it-IT" sz="2000" b="0" i="0" u="none" strike="noStrike" kern="1200" dirty="0">
                        <a:solidFill>
                          <a:schemeClr val="tx1"/>
                        </a:solidFill>
                        <a:latin typeface="Avenir Next Condensed" panose="020B0506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Quote capitali mutui e prestiti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- €       647.027,00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>
                          <a:latin typeface="Avenir Next Condensed" panose="020B0506020202020204"/>
                        </a:rPr>
                        <a:t>Equilibrio di parte corrente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- €   1.500.000,00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FB73EA4-E33C-40E3-995A-8FAF144A6322}"/>
              </a:ext>
            </a:extLst>
          </p:cNvPr>
          <p:cNvSpPr txBox="1"/>
          <p:nvPr/>
        </p:nvSpPr>
        <p:spPr>
          <a:xfrm>
            <a:off x="1993278" y="5198399"/>
            <a:ext cx="6480720" cy="83099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venir Next Condensed" panose="020B0506020202020204"/>
              </a:rPr>
              <a:t>Copertura tramite applicazione di: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latin typeface="Avenir Next Condensed" panose="020B0506020202020204"/>
              </a:rPr>
              <a:t>Euro 1.500.000 di oneri di urbanizzazione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225115" y="1646746"/>
            <a:ext cx="1819039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EQUILIBRIO </a:t>
            </a:r>
          </a:p>
          <a:p>
            <a:pPr algn="ctr"/>
            <a:r>
              <a:rPr lang="it-IT" sz="2400" b="1" dirty="0">
                <a:latin typeface="Avenir Next Condensed" panose="020B0506020202020204"/>
              </a:rPr>
              <a:t>CORRENTE</a:t>
            </a:r>
          </a:p>
        </p:txBody>
      </p:sp>
    </p:spTree>
    <p:extLst>
      <p:ext uri="{BB962C8B-B14F-4D97-AF65-F5344CB8AC3E}">
        <p14:creationId xmlns:p14="http://schemas.microsoft.com/office/powerpoint/2010/main" val="322835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31859" y="1793708"/>
            <a:ext cx="237054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INDEBITAMENTO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="" xmlns:a16="http://schemas.microsoft.com/office/drawing/2014/main" id="{DC1F89BF-879B-48F9-B85C-1322B9A38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571807"/>
              </p:ext>
            </p:extLst>
          </p:nvPr>
        </p:nvGraphicFramePr>
        <p:xfrm>
          <a:off x="1403497" y="1881963"/>
          <a:ext cx="8102009" cy="461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9E435770-E632-44A2-8795-36463A33074E}"/>
              </a:ext>
            </a:extLst>
          </p:cNvPr>
          <p:cNvSpPr txBox="1"/>
          <p:nvPr/>
        </p:nvSpPr>
        <p:spPr>
          <a:xfrm>
            <a:off x="207008" y="6321298"/>
            <a:ext cx="1898239" cy="27699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venir Next Condensed" panose="020B0506020202020204"/>
              </a:rPr>
              <a:t>Espresso in migliaia di Euro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="" xmlns:a16="http://schemas.microsoft.com/office/drawing/2014/main" id="{B2833AD3-F88B-4F60-9C86-E13108421177}"/>
              </a:ext>
            </a:extLst>
          </p:cNvPr>
          <p:cNvSpPr/>
          <p:nvPr/>
        </p:nvSpPr>
        <p:spPr>
          <a:xfrm>
            <a:off x="2304234" y="1909962"/>
            <a:ext cx="874901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venir Next Condensed" panose="020B0506020202020204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5D93C0E1-F83B-4A8B-A2B0-C281042F18AE}"/>
              </a:ext>
            </a:extLst>
          </p:cNvPr>
          <p:cNvSpPr txBox="1"/>
          <p:nvPr/>
        </p:nvSpPr>
        <p:spPr>
          <a:xfrm>
            <a:off x="4961709" y="2088780"/>
            <a:ext cx="433889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venir Next Condensed" panose="020B0506020202020204"/>
              </a:rPr>
              <a:t>Indebitamento ridotto </a:t>
            </a:r>
          </a:p>
          <a:p>
            <a:pPr algn="ctr"/>
            <a:r>
              <a:rPr lang="it-IT" sz="2400" dirty="0">
                <a:latin typeface="Avenir Next Condensed" panose="020B0506020202020204"/>
              </a:rPr>
              <a:t>di 53 milioni di Euro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="" xmlns:a16="http://schemas.microsoft.com/office/drawing/2014/main" id="{50F137DF-8F96-4824-B2F7-518CEA020E64}"/>
              </a:ext>
            </a:extLst>
          </p:cNvPr>
          <p:cNvSpPr txBox="1"/>
          <p:nvPr/>
        </p:nvSpPr>
        <p:spPr>
          <a:xfrm>
            <a:off x="2834641" y="4956120"/>
            <a:ext cx="246721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- 56,5 %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="" xmlns:a16="http://schemas.microsoft.com/office/drawing/2014/main" id="{F0636514-2812-4330-8A83-2C0016FA36B3}"/>
              </a:ext>
            </a:extLst>
          </p:cNvPr>
          <p:cNvSpPr/>
          <p:nvPr/>
        </p:nvSpPr>
        <p:spPr>
          <a:xfrm>
            <a:off x="8120704" y="4997302"/>
            <a:ext cx="885073" cy="379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venir Next Condensed" panose="020B05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954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B6006E10-D083-473E-9860-B8EADF1E1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78466"/>
              </p:ext>
            </p:extLst>
          </p:nvPr>
        </p:nvGraphicFramePr>
        <p:xfrm>
          <a:off x="1217131" y="1690207"/>
          <a:ext cx="8171417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2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8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9426">
                  <a:extLst>
                    <a:ext uri="{9D8B030D-6E8A-4147-A177-3AD203B41FA5}">
                      <a16:colId xmlns="" xmlns:a16="http://schemas.microsoft.com/office/drawing/2014/main" val="3115926547"/>
                    </a:ext>
                  </a:extLst>
                </a:gridCol>
                <a:gridCol w="1619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94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683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Società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% di partecipazione diretta</a:t>
                      </a:r>
                      <a:endParaRPr lang="it-IT" sz="1800" b="1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Risultato di gestione 2018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Risultato di gestione 2017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Risultato di gestione 2016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ASER spa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48,28%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€ 224.197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€ 184.290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€ 122.258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4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NEV spa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48,29%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€ 905.996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€ 916.973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€ 826.836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2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NED srl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53,05%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€ 384.533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€ 123.302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€ 150.527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NET srl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48,60%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€ 486.006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€ 358.979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€ 1.045.256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CAP HOLDING spa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1,973%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€ 27.242.184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€ 22.454.273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€ 19.190.667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4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AREXPO spa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0,61%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€ 1.419.494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- € 22.401.438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- € 46.040.725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2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GESEM Srl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9,60%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€ 9.329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€ 80.116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€ 2.317.377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62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CRAA srl in liquidazione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4,00%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n.d.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 err="1">
                          <a:effectLst/>
                          <a:latin typeface="Avenir Next Condensed" panose="020B0506020202020204"/>
                        </a:rPr>
                        <a:t>n.d.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 err="1">
                          <a:effectLst/>
                          <a:latin typeface="Avenir Next Condensed" panose="020B0506020202020204"/>
                        </a:rPr>
                        <a:t>n.d.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31859" y="1609042"/>
            <a:ext cx="237054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SOCIETA’ PARTECIPATE</a:t>
            </a:r>
          </a:p>
        </p:txBody>
      </p:sp>
    </p:spTree>
    <p:extLst>
      <p:ext uri="{BB962C8B-B14F-4D97-AF65-F5344CB8AC3E}">
        <p14:creationId xmlns:p14="http://schemas.microsoft.com/office/powerpoint/2010/main" val="380786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201C5F91-102C-4CCC-9904-B7FD1FA93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07759"/>
              </p:ext>
            </p:extLst>
          </p:nvPr>
        </p:nvGraphicFramePr>
        <p:xfrm>
          <a:off x="946009" y="2317285"/>
          <a:ext cx="8442538" cy="338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7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3158">
                  <a:extLst>
                    <a:ext uri="{9D8B030D-6E8A-4147-A177-3AD203B41FA5}">
                      <a16:colId xmlns="" xmlns:a16="http://schemas.microsoft.com/office/drawing/2014/main" val="2126329933"/>
                    </a:ext>
                  </a:extLst>
                </a:gridCol>
                <a:gridCol w="1673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3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638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Società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% di partecipazione diretta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Risultato di gestione 2018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Risultato di gestione 2017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Risultato di gestione 2016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AFOL METROPOLITANA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1,63%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€ 59.980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€ 56.924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€ 248.047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CSBNO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6,67%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€ 2.688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€ 6.838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€ 2.143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SERCOP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27,42%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€ 2.006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€ 13.937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€ 1.923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FARMACIE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100,00%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€ 4.712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€ 36.664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€ 52.330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40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CIMEP in liquidazione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>
                          <a:effectLst/>
                          <a:latin typeface="Avenir Next Condensed" panose="020B0506020202020204"/>
                        </a:rPr>
                        <a:t>2,24%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Condensed" panose="020B0506020202020204"/>
                        </a:rPr>
                        <a:t>n.d.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 err="1">
                          <a:effectLst/>
                          <a:latin typeface="Avenir Next Condensed" panose="020B0506020202020204"/>
                        </a:rPr>
                        <a:t>n.d.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  <a:latin typeface="Avenir Next Condensed" panose="020B0506020202020204"/>
                        </a:rPr>
                        <a:t>€ 471.450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31859" y="1609042"/>
            <a:ext cx="237054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AZIENDE PARTECIPATE</a:t>
            </a:r>
          </a:p>
        </p:txBody>
      </p:sp>
    </p:spTree>
    <p:extLst>
      <p:ext uri="{BB962C8B-B14F-4D97-AF65-F5344CB8AC3E}">
        <p14:creationId xmlns:p14="http://schemas.microsoft.com/office/powerpoint/2010/main" val="158783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C5C96DF5-E776-467E-A7E2-102418D8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67" y="1855457"/>
            <a:ext cx="7336465" cy="49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3488FE78-CB34-4182-AFAE-52E42C7F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35" y="1855457"/>
            <a:ext cx="8761329" cy="49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2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63140067-16A3-4DCD-B1E2-662C7F4FB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24" y="1814737"/>
            <a:ext cx="6864654" cy="47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0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29F96ED-0AE7-4AC5-8E26-32795D8E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5" y="1855456"/>
            <a:ext cx="8187070" cy="49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EC3C4E21-989A-401C-B392-DB415A747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40" y="1687785"/>
            <a:ext cx="6868633" cy="507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456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Agenda</a:t>
            </a:r>
            <a:endParaRPr lang="it-IT" sz="2800" dirty="0"/>
          </a:p>
        </p:txBody>
      </p:sp>
      <p:sp>
        <p:nvSpPr>
          <p:cNvPr id="10" name="Rettangolo 9">
            <a:extLst>
              <a:ext uri="{FF2B5EF4-FFF2-40B4-BE49-F238E27FC236}">
                <a16:creationId xmlns="" xmlns:a16="http://schemas.microsoft.com/office/drawing/2014/main" id="{EC244EDC-7C60-7245-9C9D-1F6A0E8AF6E1}"/>
              </a:ext>
            </a:extLst>
          </p:cNvPr>
          <p:cNvSpPr/>
          <p:nvPr/>
        </p:nvSpPr>
        <p:spPr>
          <a:xfrm>
            <a:off x="625295" y="1467160"/>
            <a:ext cx="8168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sz="2400" dirty="0">
                <a:latin typeface="Avenir Next Condensed" panose="020B0506020202020204" pitchFamily="34" charset="0"/>
              </a:rPr>
              <a:t>L’impatto del COVID-19</a:t>
            </a:r>
          </a:p>
          <a:p>
            <a:pPr marL="800100" lvl="1" indent="-342900">
              <a:buFontTx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Minori entrate</a:t>
            </a:r>
          </a:p>
          <a:p>
            <a:pPr marL="800100" lvl="1" indent="-342900">
              <a:buFontTx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Misure governative e contributi straordinari</a:t>
            </a:r>
          </a:p>
          <a:p>
            <a:pPr marL="800100" lvl="1" indent="-342900">
              <a:buFontTx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Rinegoziazione mutui</a:t>
            </a:r>
          </a:p>
          <a:p>
            <a:pPr marL="800100" lvl="1" indent="-342900">
              <a:buFontTx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Messa in sicurezza dei conti</a:t>
            </a:r>
          </a:p>
          <a:p>
            <a:pPr marL="342900" indent="-342900">
              <a:buAutoNum type="arabicPeriod"/>
            </a:pPr>
            <a:r>
              <a:rPr lang="it-IT" sz="2400" dirty="0">
                <a:latin typeface="Avenir Next Condensed" panose="020B0506020202020204" pitchFamily="34" charset="0"/>
              </a:rPr>
              <a:t>Le principali voci di bilancio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Entrate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Spese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Equilibrio di parte corrente</a:t>
            </a:r>
          </a:p>
          <a:p>
            <a:pPr marL="800100" lvl="1" indent="-342900">
              <a:buFont typeface="+mj-lt"/>
              <a:buAutoNum type="alphaLcParenR"/>
            </a:pPr>
            <a:r>
              <a:rPr lang="it-IT" sz="2400" dirty="0">
                <a:latin typeface="Avenir Next Condensed" panose="020B0506020202020204" pitchFamily="34" charset="0"/>
              </a:rPr>
              <a:t>Indebitamento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Avenir Next Condensed" panose="020B0506020202020204" pitchFamily="34" charset="0"/>
              </a:rPr>
              <a:t>Fondo Comunità e Rilancio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Avenir Next Condensed" panose="020B0506020202020204" pitchFamily="34" charset="0"/>
              </a:rPr>
              <a:t>Sintesi finale</a:t>
            </a:r>
          </a:p>
          <a:p>
            <a:endParaRPr lang="it-IT" sz="24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9A4A80A0-1E0D-42F1-8742-998DF6929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56" y="1860759"/>
            <a:ext cx="6621242" cy="49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1052623" y="1226120"/>
            <a:ext cx="772986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…qualche dato sull’economia…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85A9A5B7-9AF8-499E-B47F-1D4760B7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19" y="1723524"/>
            <a:ext cx="4979162" cy="49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83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2204484" y="1226120"/>
            <a:ext cx="5497031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AZIONI GIA’ ADOTTATE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="" xmlns:a16="http://schemas.microsoft.com/office/drawing/2014/main" id="{EE59426B-9E45-4579-847D-A8DE0CCD9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633211"/>
              </p:ext>
            </p:extLst>
          </p:nvPr>
        </p:nvGraphicFramePr>
        <p:xfrm>
          <a:off x="478465" y="1917012"/>
          <a:ext cx="9016409" cy="443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21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COMUNITA’ E RILANCIO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2204484" y="1226120"/>
            <a:ext cx="5497031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AZIONI GIA’ ADOTTATE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="" xmlns:a16="http://schemas.microsoft.com/office/drawing/2014/main" id="{EE59426B-9E45-4579-847D-A8DE0CCD9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180750"/>
              </p:ext>
            </p:extLst>
          </p:nvPr>
        </p:nvGraphicFramePr>
        <p:xfrm>
          <a:off x="478465" y="1917012"/>
          <a:ext cx="9016409" cy="443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05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3. Fondo RILANCIO RHO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05E1E2D7-B44F-4577-9E99-A27407CE4273}"/>
              </a:ext>
            </a:extLst>
          </p:cNvPr>
          <p:cNvSpPr txBox="1"/>
          <p:nvPr/>
        </p:nvSpPr>
        <p:spPr>
          <a:xfrm>
            <a:off x="1127052" y="4878180"/>
            <a:ext cx="7836194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PROPOSTE DEL CONSIGLIO COMUNALE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6CFC64F-6740-49FD-B756-BAA6632B92A2}"/>
              </a:ext>
            </a:extLst>
          </p:cNvPr>
          <p:cNvSpPr txBox="1"/>
          <p:nvPr/>
        </p:nvSpPr>
        <p:spPr>
          <a:xfrm>
            <a:off x="1127052" y="2335257"/>
            <a:ext cx="7836194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FONDO COMUNITA’ E RILANCIO</a:t>
            </a:r>
          </a:p>
          <a:p>
            <a:pPr algn="ctr"/>
            <a:r>
              <a:rPr lang="it-IT" sz="2800" b="1" dirty="0">
                <a:latin typeface="Avenir Next Condensed" panose="020B0506020202020204"/>
              </a:rPr>
              <a:t>EURO 500.000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="" xmlns:a16="http://schemas.microsoft.com/office/drawing/2014/main" id="{6984947A-DF34-49A3-8C71-4A9A5B786026}"/>
              </a:ext>
            </a:extLst>
          </p:cNvPr>
          <p:cNvSpPr/>
          <p:nvPr/>
        </p:nvSpPr>
        <p:spPr>
          <a:xfrm>
            <a:off x="4619847" y="3289364"/>
            <a:ext cx="850604" cy="158881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015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4. Sintesi</a:t>
            </a:r>
            <a:endParaRPr lang="it-IT" sz="2800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="" xmlns:a16="http://schemas.microsoft.com/office/drawing/2014/main" id="{B8F70E36-55C0-4A7C-8BD3-27C5D31F5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137247"/>
              </p:ext>
            </p:extLst>
          </p:nvPr>
        </p:nvGraphicFramePr>
        <p:xfrm>
          <a:off x="722811" y="1137684"/>
          <a:ext cx="8538147" cy="5613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17A65296-E5C8-413F-ACBB-81AFF7635353}"/>
              </a:ext>
            </a:extLst>
          </p:cNvPr>
          <p:cNvSpPr txBox="1"/>
          <p:nvPr/>
        </p:nvSpPr>
        <p:spPr>
          <a:xfrm rot="19390323">
            <a:off x="658054" y="1727141"/>
            <a:ext cx="2325407" cy="1077218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venir Next Condensed" panose="020B0506020202020204"/>
              </a:rPr>
              <a:t>OBIETTIVI RAGGIUNTI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494789A-3C14-4F49-9EAD-6EC24CE5F1B5}"/>
              </a:ext>
            </a:extLst>
          </p:cNvPr>
          <p:cNvSpPr txBox="1"/>
          <p:nvPr/>
        </p:nvSpPr>
        <p:spPr>
          <a:xfrm>
            <a:off x="7404915" y="1424759"/>
            <a:ext cx="2325407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venir Next Condensed" panose="020B0506020202020204"/>
              </a:rPr>
              <a:t>MONITORAGGIO IN CORSO D’ANNO</a:t>
            </a:r>
          </a:p>
          <a:p>
            <a:pPr algn="ctr"/>
            <a:r>
              <a:rPr lang="it-IT" sz="2400" dirty="0">
                <a:latin typeface="Avenir Next Condensed" panose="020B0506020202020204"/>
              </a:rPr>
              <a:t>DEL BILANCIO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0D8F591D-5C57-4710-B4BD-CCE01B6BC8CB}"/>
              </a:ext>
            </a:extLst>
          </p:cNvPr>
          <p:cNvSpPr txBox="1"/>
          <p:nvPr/>
        </p:nvSpPr>
        <p:spPr>
          <a:xfrm>
            <a:off x="7187610" y="5721466"/>
            <a:ext cx="2542712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venir Next Condensed" panose="020B0506020202020204"/>
              </a:rPr>
              <a:t>SEMPLIFICAZIONE DELLE PROCEDURE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8C6FEAB-B9CC-4402-8578-1688843A5BAA}"/>
              </a:ext>
            </a:extLst>
          </p:cNvPr>
          <p:cNvSpPr txBox="1"/>
          <p:nvPr/>
        </p:nvSpPr>
        <p:spPr>
          <a:xfrm>
            <a:off x="253447" y="5721466"/>
            <a:ext cx="2542712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venir Next Condensed" panose="020B0506020202020204"/>
              </a:rPr>
              <a:t>ATTENZIONE ALLE FRAGILITA’</a:t>
            </a:r>
          </a:p>
        </p:txBody>
      </p:sp>
    </p:spTree>
    <p:extLst>
      <p:ext uri="{BB962C8B-B14F-4D97-AF65-F5344CB8AC3E}">
        <p14:creationId xmlns:p14="http://schemas.microsoft.com/office/powerpoint/2010/main" val="111872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EXTRA. Contrasto evasione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2204484" y="1226120"/>
            <a:ext cx="5497031" cy="52322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ACCERTAMENTI IMU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=""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469051"/>
              </p:ext>
            </p:extLst>
          </p:nvPr>
        </p:nvGraphicFramePr>
        <p:xfrm>
          <a:off x="552892" y="2024062"/>
          <a:ext cx="8899452" cy="4408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76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EXTRA. Contrasto evasione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9CD4AA9-9418-4A95-BB1D-CC5FEA683858}"/>
              </a:ext>
            </a:extLst>
          </p:cNvPr>
          <p:cNvSpPr txBox="1"/>
          <p:nvPr/>
        </p:nvSpPr>
        <p:spPr>
          <a:xfrm>
            <a:off x="2204484" y="1226120"/>
            <a:ext cx="5497031" cy="95410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SEGNALAZIONI QUALIFICATE AGENZIA DELLE ENTRATE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=""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21365"/>
              </p:ext>
            </p:extLst>
          </p:nvPr>
        </p:nvGraphicFramePr>
        <p:xfrm>
          <a:off x="710609" y="2489348"/>
          <a:ext cx="8316432" cy="382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456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1. L’impatto del COVID- 19</a:t>
            </a:r>
            <a:endParaRPr lang="it-IT" sz="2800" dirty="0"/>
          </a:p>
        </p:txBody>
      </p:sp>
      <p:graphicFrame>
        <p:nvGraphicFramePr>
          <p:cNvPr id="2" name="Tabella 2">
            <a:extLst>
              <a:ext uri="{FF2B5EF4-FFF2-40B4-BE49-F238E27FC236}">
                <a16:creationId xmlns="" xmlns:a16="http://schemas.microsoft.com/office/drawing/2014/main" id="{863973A9-F0EB-4F45-8DB5-BF2B8C6E6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51747"/>
              </p:ext>
            </p:extLst>
          </p:nvPr>
        </p:nvGraphicFramePr>
        <p:xfrm>
          <a:off x="294014" y="1206994"/>
          <a:ext cx="9200860" cy="584712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4373679">
                  <a:extLst>
                    <a:ext uri="{9D8B030D-6E8A-4147-A177-3AD203B41FA5}">
                      <a16:colId xmlns="" xmlns:a16="http://schemas.microsoft.com/office/drawing/2014/main" val="2956712753"/>
                    </a:ext>
                  </a:extLst>
                </a:gridCol>
                <a:gridCol w="1722474">
                  <a:extLst>
                    <a:ext uri="{9D8B030D-6E8A-4147-A177-3AD203B41FA5}">
                      <a16:colId xmlns="" xmlns:a16="http://schemas.microsoft.com/office/drawing/2014/main" val="216608043"/>
                    </a:ext>
                  </a:extLst>
                </a:gridCol>
                <a:gridCol w="1743740">
                  <a:extLst>
                    <a:ext uri="{9D8B030D-6E8A-4147-A177-3AD203B41FA5}">
                      <a16:colId xmlns="" xmlns:a16="http://schemas.microsoft.com/office/drawing/2014/main" val="1841736548"/>
                    </a:ext>
                  </a:extLst>
                </a:gridCol>
                <a:gridCol w="1360967">
                  <a:extLst>
                    <a:ext uri="{9D8B030D-6E8A-4147-A177-3AD203B41FA5}">
                      <a16:colId xmlns="" xmlns:a16="http://schemas.microsoft.com/office/drawing/2014/main" val="1678315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venir Next Condensed" panose="020B0506020202020204"/>
                        </a:rPr>
                        <a:t>Entrata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venir Next Condensed" panose="020B0506020202020204"/>
                        </a:rPr>
                        <a:t>Previsione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venir Next Condensed" panose="020B0506020202020204"/>
                        </a:rPr>
                        <a:t>Previsione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venir Next Condensed" panose="020B0506020202020204"/>
                        </a:rPr>
                        <a:t>Variazione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30726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IMU – corrente + recupero evasione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15.549.000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14.951.000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- 597.000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46082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Addizionale IRPEF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5.493.880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4.664.280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- 829.600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15322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Imposta di soggiorno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430.000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200.000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- 230.000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9283582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TOSAP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305.000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185.000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- 120.000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23696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Imposta pubblicità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2.100.000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600.000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- 1.500.000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533066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Pubbliche affissioni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55.000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30.000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- 25.000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92256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Entrate dall’erogazione di servizi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1.543.200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1.150.575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- 386.625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965157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Sanzioni codice della strada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2.040.000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1.040.000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- 1.000.000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9549315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Altre minori entrate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dirty="0">
                        <a:latin typeface="Avenir Next Condensed" panose="020B0506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it-IT" sz="2000" dirty="0">
                        <a:latin typeface="Avenir Next Condensed" panose="020B0506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- 178.600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54094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r>
                        <a:rPr lang="it-IT" sz="2400" dirty="0">
                          <a:latin typeface="Avenir Next Condensed" panose="020B0506020202020204"/>
                        </a:rPr>
                        <a:t>TOTALE</a:t>
                      </a:r>
                      <a:endParaRPr lang="it-IT" sz="2400" b="1" dirty="0">
                        <a:latin typeface="Avenir Next Condensed" panose="020B050602020202020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Avenir Next Condensed" panose="020B0506020202020204"/>
                        </a:rPr>
                        <a:t>- 4.866.825</a:t>
                      </a:r>
                      <a:endParaRPr lang="it-IT" sz="2400" b="1" dirty="0">
                        <a:latin typeface="Avenir Next Condensed" panose="020B050602020202020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179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2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456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1. L’impatto del COVID- 19</a:t>
            </a:r>
            <a:endParaRPr lang="it-IT" sz="2800" dirty="0"/>
          </a:p>
        </p:txBody>
      </p:sp>
      <p:graphicFrame>
        <p:nvGraphicFramePr>
          <p:cNvPr id="2" name="Tabella 2">
            <a:extLst>
              <a:ext uri="{FF2B5EF4-FFF2-40B4-BE49-F238E27FC236}">
                <a16:creationId xmlns="" xmlns:a16="http://schemas.microsoft.com/office/drawing/2014/main" id="{863973A9-F0EB-4F45-8DB5-BF2B8C6E6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85798"/>
              </p:ext>
            </p:extLst>
          </p:nvPr>
        </p:nvGraphicFramePr>
        <p:xfrm>
          <a:off x="361279" y="2323418"/>
          <a:ext cx="9200860" cy="374400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6578200">
                  <a:extLst>
                    <a:ext uri="{9D8B030D-6E8A-4147-A177-3AD203B41FA5}">
                      <a16:colId xmlns="" xmlns:a16="http://schemas.microsoft.com/office/drawing/2014/main" val="2956712753"/>
                    </a:ext>
                  </a:extLst>
                </a:gridCol>
                <a:gridCol w="2622660">
                  <a:extLst>
                    <a:ext uri="{9D8B030D-6E8A-4147-A177-3AD203B41FA5}">
                      <a16:colId xmlns="" xmlns:a16="http://schemas.microsoft.com/office/drawing/2014/main" val="184173654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venir Next Condensed" panose="020B0506020202020204"/>
                        </a:rPr>
                        <a:t>Spesa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venir Next Condensed" panose="020B0506020202020204"/>
                        </a:rPr>
                        <a:t>Previsione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1307267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Supporto famiglie in difficoltà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319.270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146082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Servizi di pulizia straordinaria e ausiliari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83.753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815322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Spese di prevenzione e protezione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15.000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9283582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Rimborso rette assistenza scolastica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28.000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2236964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Protezione civile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25.000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2533066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it-IT" sz="2000" dirty="0">
                          <a:latin typeface="Avenir Next Condensed" panose="020B0506020202020204"/>
                        </a:rPr>
                        <a:t>Progetto Residence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dirty="0">
                          <a:latin typeface="Avenir Next Condensed" panose="020B0506020202020204"/>
                        </a:rPr>
                        <a:t>30.000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9225692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/>
                      <a:r>
                        <a:rPr lang="it-IT" sz="2400" dirty="0">
                          <a:latin typeface="Avenir Next Condensed" panose="020B0506020202020204"/>
                        </a:rPr>
                        <a:t>TOTALE</a:t>
                      </a:r>
                      <a:endParaRPr lang="it-IT" sz="2400" b="1" dirty="0">
                        <a:latin typeface="Avenir Next Condensed" panose="020B0506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dirty="0"/>
                        <a:t>501.023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17944449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F63B676-CE41-4344-8921-74721BB03788}"/>
              </a:ext>
            </a:extLst>
          </p:cNvPr>
          <p:cNvSpPr txBox="1"/>
          <p:nvPr/>
        </p:nvSpPr>
        <p:spPr>
          <a:xfrm>
            <a:off x="2569383" y="1383722"/>
            <a:ext cx="4784651" cy="46166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venir Next Condensed" panose="020B0506020202020204"/>
              </a:rPr>
              <a:t>Maggiori spese sostenute</a:t>
            </a:r>
          </a:p>
        </p:txBody>
      </p:sp>
    </p:spTree>
    <p:extLst>
      <p:ext uri="{BB962C8B-B14F-4D97-AF65-F5344CB8AC3E}">
        <p14:creationId xmlns:p14="http://schemas.microsoft.com/office/powerpoint/2010/main" val="165822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456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1. L’impatto del COVID- 19</a:t>
            </a:r>
            <a:endParaRPr lang="it-IT" sz="2800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="" xmlns:a16="http://schemas.microsoft.com/office/drawing/2014/main" id="{14D7785E-54F1-405D-8834-1A1577BED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59548"/>
              </p:ext>
            </p:extLst>
          </p:nvPr>
        </p:nvGraphicFramePr>
        <p:xfrm>
          <a:off x="768294" y="194811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A723BBD-1041-464D-83C8-7EDB865D2F98}"/>
              </a:ext>
            </a:extLst>
          </p:cNvPr>
          <p:cNvSpPr txBox="1"/>
          <p:nvPr/>
        </p:nvSpPr>
        <p:spPr>
          <a:xfrm rot="19390323">
            <a:off x="100048" y="1692104"/>
            <a:ext cx="2434856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RINEGOZIAZIONE MUTUI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52AFC9C-FF4D-4327-8846-651BFBEA455C}"/>
              </a:ext>
            </a:extLst>
          </p:cNvPr>
          <p:cNvSpPr txBox="1"/>
          <p:nvPr/>
        </p:nvSpPr>
        <p:spPr>
          <a:xfrm>
            <a:off x="7372294" y="2532787"/>
            <a:ext cx="2434856" cy="95410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EURO</a:t>
            </a:r>
          </a:p>
          <a:p>
            <a:pPr algn="ctr"/>
            <a:r>
              <a:rPr lang="it-IT" sz="2800" b="1" dirty="0">
                <a:latin typeface="Avenir Next Condensed" panose="020B0506020202020204"/>
              </a:rPr>
              <a:t>1.711.298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6B8BDD0B-BDC1-48B6-8062-ECF80382EC9E}"/>
              </a:ext>
            </a:extLst>
          </p:cNvPr>
          <p:cNvSpPr txBox="1"/>
          <p:nvPr/>
        </p:nvSpPr>
        <p:spPr>
          <a:xfrm>
            <a:off x="7372294" y="4843596"/>
            <a:ext cx="2434856" cy="95410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EURO</a:t>
            </a:r>
          </a:p>
          <a:p>
            <a:pPr algn="ctr"/>
            <a:r>
              <a:rPr lang="it-IT" sz="2800" b="1" dirty="0">
                <a:latin typeface="Avenir Next Condensed" panose="020B0506020202020204"/>
              </a:rPr>
              <a:t>3.450.634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D75673F0-383E-4A40-91E8-FF5A234090F3}"/>
              </a:ext>
            </a:extLst>
          </p:cNvPr>
          <p:cNvSpPr txBox="1"/>
          <p:nvPr/>
        </p:nvSpPr>
        <p:spPr>
          <a:xfrm>
            <a:off x="7372294" y="5990973"/>
            <a:ext cx="2434856" cy="70788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venir Next Condensed" panose="020B0506020202020204"/>
              </a:rPr>
              <a:t>DAL 2021 CIRCA EURO 2.500.00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E241AC6-EF78-4C1D-8FF0-1814659BC989}"/>
              </a:ext>
            </a:extLst>
          </p:cNvPr>
          <p:cNvSpPr txBox="1"/>
          <p:nvPr/>
        </p:nvSpPr>
        <p:spPr>
          <a:xfrm>
            <a:off x="7340304" y="1473867"/>
            <a:ext cx="2434856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RISPARMI</a:t>
            </a:r>
          </a:p>
        </p:txBody>
      </p:sp>
    </p:spTree>
    <p:extLst>
      <p:ext uri="{BB962C8B-B14F-4D97-AF65-F5344CB8AC3E}">
        <p14:creationId xmlns:p14="http://schemas.microsoft.com/office/powerpoint/2010/main" val="87369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456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1. L’impatto del COVID- 19</a:t>
            </a:r>
            <a:endParaRPr lang="it-IT" sz="2800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="" xmlns:a16="http://schemas.microsoft.com/office/drawing/2014/main" id="{2FE5DECF-5FE8-458B-86D5-1674AFB41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668483"/>
              </p:ext>
            </p:extLst>
          </p:nvPr>
        </p:nvGraphicFramePr>
        <p:xfrm>
          <a:off x="957962" y="1908150"/>
          <a:ext cx="592130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1D1F25D-8CEA-4B69-AA92-6982438D0700}"/>
              </a:ext>
            </a:extLst>
          </p:cNvPr>
          <p:cNvSpPr txBox="1"/>
          <p:nvPr/>
        </p:nvSpPr>
        <p:spPr>
          <a:xfrm rot="19390323">
            <a:off x="100048" y="1692104"/>
            <a:ext cx="2434856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MANOVRA</a:t>
            </a:r>
          </a:p>
          <a:p>
            <a:pPr algn="ctr"/>
            <a:r>
              <a:rPr lang="it-IT" sz="2400" b="1" dirty="0">
                <a:latin typeface="Avenir Next Condensed" panose="020B0506020202020204"/>
              </a:rPr>
              <a:t>COVID-19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125506E-E2C7-4FE2-8F59-2E9D53B75620}"/>
              </a:ext>
            </a:extLst>
          </p:cNvPr>
          <p:cNvSpPr txBox="1"/>
          <p:nvPr/>
        </p:nvSpPr>
        <p:spPr>
          <a:xfrm>
            <a:off x="6879266" y="1413135"/>
            <a:ext cx="2615607" cy="138499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FONDO RILANCIO RHO</a:t>
            </a:r>
          </a:p>
          <a:p>
            <a:pPr algn="ctr"/>
            <a:r>
              <a:rPr lang="it-IT" sz="2800" b="1" dirty="0">
                <a:latin typeface="Avenir Next Condensed" panose="020B0506020202020204"/>
              </a:rPr>
              <a:t>500.00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882D3FC-A612-4ECD-A999-31344BBEA7D0}"/>
              </a:ext>
            </a:extLst>
          </p:cNvPr>
          <p:cNvSpPr txBox="1"/>
          <p:nvPr/>
        </p:nvSpPr>
        <p:spPr>
          <a:xfrm>
            <a:off x="6879267" y="3152817"/>
            <a:ext cx="2615607" cy="13849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SALVAGUARDIA EQUILIBRI DI BILANCIO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1FCA545-0169-4756-8F0D-036878639F15}"/>
              </a:ext>
            </a:extLst>
          </p:cNvPr>
          <p:cNvSpPr txBox="1"/>
          <p:nvPr/>
        </p:nvSpPr>
        <p:spPr>
          <a:xfrm>
            <a:off x="6879265" y="4925822"/>
            <a:ext cx="2615607" cy="138499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venir Next Condensed" panose="020B0506020202020204"/>
              </a:rPr>
              <a:t>SQUILIBRIO CORRENTE</a:t>
            </a:r>
          </a:p>
          <a:p>
            <a:pPr algn="ctr"/>
            <a:r>
              <a:rPr lang="it-IT" sz="2800" b="1" dirty="0">
                <a:latin typeface="Avenir Next Condensed" panose="020B0506020202020204"/>
              </a:rPr>
              <a:t>1.500.000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0ACE4D8E-25BE-4D6F-8FC3-C79DE51D4697}"/>
              </a:ext>
            </a:extLst>
          </p:cNvPr>
          <p:cNvSpPr txBox="1"/>
          <p:nvPr/>
        </p:nvSpPr>
        <p:spPr>
          <a:xfrm>
            <a:off x="4727515" y="1677317"/>
            <a:ext cx="1719741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venir Next Condensed" panose="020B0506020202020204"/>
              </a:rPr>
              <a:t>- 12,3 %</a:t>
            </a:r>
          </a:p>
        </p:txBody>
      </p:sp>
    </p:spTree>
    <p:extLst>
      <p:ext uri="{BB962C8B-B14F-4D97-AF65-F5344CB8AC3E}">
        <p14:creationId xmlns:p14="http://schemas.microsoft.com/office/powerpoint/2010/main" val="387503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456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1. L’impatto del COVID- 19</a:t>
            </a:r>
            <a:endParaRPr lang="it-IT" sz="2800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="" xmlns:a16="http://schemas.microsoft.com/office/drawing/2014/main" id="{068092B6-8D70-4408-8FC7-BB1A99F8A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213321"/>
              </p:ext>
            </p:extLst>
          </p:nvPr>
        </p:nvGraphicFramePr>
        <p:xfrm>
          <a:off x="2945219" y="1137684"/>
          <a:ext cx="6777074" cy="557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="" xmlns:a16="http://schemas.microsoft.com/office/drawing/2014/main" id="{9B3AD0A7-D225-449C-B4B4-2BEB28DCB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842114"/>
              </p:ext>
            </p:extLst>
          </p:nvPr>
        </p:nvGraphicFramePr>
        <p:xfrm>
          <a:off x="8709" y="2143281"/>
          <a:ext cx="4340007" cy="462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CB703B8-9C7D-4224-9F8D-D2A1D84F3853}"/>
              </a:ext>
            </a:extLst>
          </p:cNvPr>
          <p:cNvSpPr txBox="1"/>
          <p:nvPr/>
        </p:nvSpPr>
        <p:spPr>
          <a:xfrm rot="19390323">
            <a:off x="131940" y="1692107"/>
            <a:ext cx="2434856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CONTRIBUTI RICEVUTI</a:t>
            </a:r>
          </a:p>
        </p:txBody>
      </p:sp>
    </p:spTree>
    <p:extLst>
      <p:ext uri="{BB962C8B-B14F-4D97-AF65-F5344CB8AC3E}">
        <p14:creationId xmlns:p14="http://schemas.microsoft.com/office/powerpoint/2010/main" val="151135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="" xmlns:a16="http://schemas.microsoft.com/office/drawing/2014/main" id="{04D7893B-8E0C-4B50-AFDE-985889423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30863"/>
              </p:ext>
            </p:extLst>
          </p:nvPr>
        </p:nvGraphicFramePr>
        <p:xfrm>
          <a:off x="2100255" y="1950985"/>
          <a:ext cx="6768751" cy="2349030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1532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8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81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806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2019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2020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80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Titolo I°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€ 30.347.629,00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€ 26.842.144,00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80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Titolo II°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  3.549.715,47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  6.800.398,00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80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latin typeface="Avenir Next Condensed" panose="020B0506020202020204"/>
                        </a:rPr>
                        <a:t>Titolo III°</a:t>
                      </a:r>
                      <a:endParaRPr lang="it-IT" sz="2000" b="0" i="0" u="none" strike="noStrike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€ 12.113.751,00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€ 10.015.781,00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806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€ 46.011.095,47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u="none" strike="noStrike" dirty="0">
                          <a:latin typeface="Avenir Next Condensed" panose="020B0506020202020204"/>
                        </a:rPr>
                        <a:t> € 43.658.323,00 </a:t>
                      </a:r>
                      <a:endParaRPr lang="it-IT" sz="2000" b="0" i="0" u="none" strike="noStrike" dirty="0">
                        <a:latin typeface="Avenir Next Condensed" panose="020B05060202020202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F6007F00-E6F3-4CF5-8A5D-8DB2EBDB653C}"/>
              </a:ext>
            </a:extLst>
          </p:cNvPr>
          <p:cNvSpPr txBox="1"/>
          <p:nvPr/>
        </p:nvSpPr>
        <p:spPr>
          <a:xfrm>
            <a:off x="752212" y="4665253"/>
            <a:ext cx="8136904" cy="156966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atin typeface="Avenir Next Condensed" panose="020B0506020202020204"/>
              </a:rPr>
              <a:t>Quadro di risorse in entrata in diminuzione con: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Avenir Next Condensed" panose="020B0506020202020204"/>
              </a:rPr>
              <a:t>Minori entrate per l’emergenza COVID-19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Avenir Next Condensed" panose="020B0506020202020204"/>
              </a:rPr>
              <a:t>Conferma aliquote di tutti i tributi</a:t>
            </a:r>
          </a:p>
          <a:p>
            <a:pPr marL="342900" indent="-342900" algn="just">
              <a:buFontTx/>
              <a:buChar char="-"/>
            </a:pPr>
            <a:r>
              <a:rPr lang="it-IT" sz="2400" dirty="0">
                <a:latin typeface="Avenir Next Condensed" panose="020B0506020202020204"/>
              </a:rPr>
              <a:t>Esenzione TOSAP per tutti gli esercizi commerciali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100048" y="1692104"/>
            <a:ext cx="2434856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ENTRATE CORRENTI</a:t>
            </a:r>
          </a:p>
        </p:txBody>
      </p:sp>
    </p:spTree>
    <p:extLst>
      <p:ext uri="{BB962C8B-B14F-4D97-AF65-F5344CB8AC3E}">
        <p14:creationId xmlns:p14="http://schemas.microsoft.com/office/powerpoint/2010/main" val="258604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9214564-F9F4-694E-A589-C00E65FD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-388"/>
            <a:ext cx="9906000" cy="10588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870DF34-186D-B240-ACE0-F97C38C2473B}"/>
              </a:ext>
            </a:extLst>
          </p:cNvPr>
          <p:cNvSpPr txBox="1"/>
          <p:nvPr/>
        </p:nvSpPr>
        <p:spPr>
          <a:xfrm>
            <a:off x="722811" y="269966"/>
            <a:ext cx="5050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2. Le principali voci di bilancio</a:t>
            </a:r>
            <a:endParaRPr lang="it-IT" sz="2800" dirty="0"/>
          </a:p>
        </p:txBody>
      </p:sp>
      <p:graphicFrame>
        <p:nvGraphicFramePr>
          <p:cNvPr id="10" name="Group 61">
            <a:extLst>
              <a:ext uri="{FF2B5EF4-FFF2-40B4-BE49-F238E27FC236}">
                <a16:creationId xmlns="" xmlns:a16="http://schemas.microsoft.com/office/drawing/2014/main" id="{C70FAB62-6352-45FE-A44C-5B643453E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551"/>
              </p:ext>
            </p:extLst>
          </p:nvPr>
        </p:nvGraphicFramePr>
        <p:xfrm>
          <a:off x="1339701" y="1661611"/>
          <a:ext cx="8229601" cy="480742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158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6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4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67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Preventivo 2019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Preventivo 2020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SERVIZI ISTITUZIONALI, GENERALI E DI GESTIONE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11.266.900,00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€ 11.695.021,00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GIUSTIZIA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  26.100,00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€        29.912,00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ORDINE PUBBLICO E SICUREZZA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2.658.412,00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2.582.049,00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ISTRUZIONE E DIRITTO ALLO STUDIO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3.598.225,00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3.414.323,00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TUTELA E VALORIZZAZIONE DEI BENI E DELLE ATTIVITA’ CULTURALI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1.516.865,00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1.424.902,00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POLITICHE GIOVANILI, SPORT E TEMPO LIBERO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1.601.583,00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1.627.326,00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TURISMO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    49.470,00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     29.965,00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ASSETTO DEL TERRITORIO ED EDILIZIA ABITATIVA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1.593.804,00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1.702.961,00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SVILUPPO SOSTENIBILE E TUTELA DEL TERRITORIO E DELL’AMBIENTE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2.234.700,00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2.194.330,00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TRASPORTI E DIRITTO ALLA MOBILITA’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5.001.087,00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venir Next Condensed" panose="020B0506020202020204"/>
                        </a:rPr>
                        <a:t> €   4.422.476,00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Condensed" panose="020B0506020202020204"/>
                      </a:endParaRPr>
                    </a:p>
                  </a:txBody>
                  <a:tcPr marL="7386" marR="7386" marT="7386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400C775-F047-482B-B5E8-86BC24C6D10C}"/>
              </a:ext>
            </a:extLst>
          </p:cNvPr>
          <p:cNvSpPr txBox="1"/>
          <p:nvPr/>
        </p:nvSpPr>
        <p:spPr>
          <a:xfrm rot="19390323">
            <a:off x="97660" y="1430273"/>
            <a:ext cx="151729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venir Next Condensed" panose="020B0506020202020204"/>
              </a:rPr>
              <a:t>SPESE </a:t>
            </a:r>
          </a:p>
          <a:p>
            <a:pPr algn="ctr"/>
            <a:r>
              <a:rPr lang="it-IT" sz="2400" b="1" dirty="0">
                <a:latin typeface="Avenir Next Condensed" panose="020B0506020202020204"/>
              </a:rPr>
              <a:t>CORRENTI</a:t>
            </a:r>
          </a:p>
        </p:txBody>
      </p:sp>
    </p:spTree>
    <p:extLst>
      <p:ext uri="{BB962C8B-B14F-4D97-AF65-F5344CB8AC3E}">
        <p14:creationId xmlns:p14="http://schemas.microsoft.com/office/powerpoint/2010/main" val="3006983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zione standard2" id="{ACFB6D41-4DF4-7D4C-8160-1E6681E1C9AA}" vid="{31F0D427-2EA1-474F-9CFF-5068878A66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Bilancio_Preventivo_2020_Consiglio</Template>
  <TotalTime>535</TotalTime>
  <Words>1210</Words>
  <Application>Microsoft Office PowerPoint</Application>
  <PresentationFormat>A4 (21x29,7 cm)</PresentationFormat>
  <Paragraphs>345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Orlandi</dc:creator>
  <cp:lastModifiedBy>user1</cp:lastModifiedBy>
  <cp:revision>48</cp:revision>
  <dcterms:created xsi:type="dcterms:W3CDTF">2020-06-07T08:08:18Z</dcterms:created>
  <dcterms:modified xsi:type="dcterms:W3CDTF">2020-06-25T14:14:28Z</dcterms:modified>
</cp:coreProperties>
</file>